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  <p:sldMasterId id="2147483718" r:id="rId2"/>
  </p:sldMasterIdLst>
  <p:notesMasterIdLst>
    <p:notesMasterId r:id="rId40"/>
  </p:notesMasterIdLst>
  <p:sldIdLst>
    <p:sldId id="2076137438" r:id="rId3"/>
    <p:sldId id="2141411344" r:id="rId4"/>
    <p:sldId id="2141411363" r:id="rId5"/>
    <p:sldId id="2141411225" r:id="rId6"/>
    <p:sldId id="360" r:id="rId7"/>
    <p:sldId id="321" r:id="rId8"/>
    <p:sldId id="374" r:id="rId9"/>
    <p:sldId id="389" r:id="rId10"/>
    <p:sldId id="2141411244" r:id="rId11"/>
    <p:sldId id="2141411366" r:id="rId12"/>
    <p:sldId id="2141411245" r:id="rId13"/>
    <p:sldId id="267" r:id="rId14"/>
    <p:sldId id="2141411236" r:id="rId15"/>
    <p:sldId id="266" r:id="rId16"/>
    <p:sldId id="2141411237" r:id="rId17"/>
    <p:sldId id="277" r:id="rId18"/>
    <p:sldId id="278" r:id="rId19"/>
    <p:sldId id="2141411359" r:id="rId20"/>
    <p:sldId id="2141411360" r:id="rId21"/>
    <p:sldId id="379" r:id="rId22"/>
    <p:sldId id="2141411193" r:id="rId23"/>
    <p:sldId id="2076137329" r:id="rId24"/>
    <p:sldId id="2141411345" r:id="rId25"/>
    <p:sldId id="2141411322" r:id="rId26"/>
    <p:sldId id="306" r:id="rId27"/>
    <p:sldId id="270" r:id="rId28"/>
    <p:sldId id="2076137328" r:id="rId29"/>
    <p:sldId id="342" r:id="rId30"/>
    <p:sldId id="2141411364" r:id="rId31"/>
    <p:sldId id="2141411351" r:id="rId32"/>
    <p:sldId id="2141411228" r:id="rId33"/>
    <p:sldId id="261" r:id="rId34"/>
    <p:sldId id="2076137161" r:id="rId35"/>
    <p:sldId id="2141411354" r:id="rId36"/>
    <p:sldId id="2141411356" r:id="rId37"/>
    <p:sldId id="2141411361" r:id="rId38"/>
    <p:sldId id="2141411365" r:id="rId39"/>
  </p:sldIdLst>
  <p:sldSz cx="12192000" cy="6858000"/>
  <p:notesSz cx="6858000" cy="9144000"/>
  <p:embeddedFontLst>
    <p:embeddedFont>
      <p:font typeface="Abadi MT Condensed Light" panose="020B0306030101010103" pitchFamily="34" charset="77"/>
      <p:regular r:id="rId41"/>
    </p:embeddedFont>
    <p:embeddedFont>
      <p:font typeface="Abadi MT Std" panose="020B0502020104020204"/>
      <p:regular r:id="rId42"/>
    </p:embeddedFont>
    <p:embeddedFont>
      <p:font typeface="Arial Narrow" panose="020B0604020202020204" pitchFamily="34" charset="0"/>
      <p:regular r:id="rId43"/>
      <p:bold r:id="rId44"/>
      <p:italic r:id="rId45"/>
      <p:boldItalic r:id="rId46"/>
    </p:embeddedFont>
    <p:embeddedFont>
      <p:font typeface="Avenir Next" panose="020B0503020202020204" pitchFamily="34" charset="0"/>
      <p:regular r:id="rId47"/>
      <p:bold r:id="rId48"/>
      <p:italic r:id="rId49"/>
      <p:boldItalic r:id="rId50"/>
    </p:embeddedFont>
    <p:embeddedFont>
      <p:font typeface="Avenir Next Condensed" panose="020B0506020202020204" pitchFamily="34" charset="0"/>
      <p:regular r:id="rId51"/>
      <p:bold r:id="rId52"/>
      <p:italic r:id="rId53"/>
      <p:boldItalic r:id="rId54"/>
    </p:embeddedFont>
    <p:embeddedFont>
      <p:font typeface="Avenir Next Medium" panose="020B0503020202020204" pitchFamily="34" charset="0"/>
      <p:regular r:id="rId55"/>
      <p:italic r:id="rId56"/>
    </p:embeddedFont>
    <p:embeddedFont>
      <p:font typeface="Avenir Next Regular" panose="020B0503020202020204" pitchFamily="34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Century Gothic" panose="020B0502020202020204" pitchFamily="34" charset="0"/>
      <p:regular r:id="rId67"/>
      <p:bold r:id="rId68"/>
      <p:italic r:id="rId69"/>
      <p:boldItalic r:id="rId70"/>
    </p:embeddedFont>
    <p:embeddedFont>
      <p:font typeface="Footlight MT Light" panose="0204060206030A020304" pitchFamily="18" charset="77"/>
      <p:regular r:id="rId71"/>
    </p:embeddedFont>
    <p:embeddedFont>
      <p:font typeface="Franklin Gothic Book" panose="020B0503020102020204" pitchFamily="34" charset="0"/>
      <p:regular r:id="rId72"/>
      <p:italic r:id="rId73"/>
    </p:embeddedFont>
    <p:embeddedFont>
      <p:font typeface="Georgia" panose="02040502050405020303" pitchFamily="18" charset="0"/>
      <p:regular r:id="rId74"/>
      <p:bold r:id="rId75"/>
      <p:italic r:id="rId76"/>
      <p:boldItalic r:id="rId77"/>
    </p:embeddedFont>
    <p:embeddedFont>
      <p:font typeface="Open Sans Light" panose="020B0306030504020204" pitchFamily="34" charset="0"/>
      <p:regular r:id="rId78"/>
      <p:bold r:id="rId79"/>
      <p:italic r:id="rId80"/>
      <p:boldItalic r:id="rId81"/>
    </p:embeddedFont>
  </p:embeddedFontLst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1pPr>
    <a:lvl2pPr marL="0" marR="0" indent="22860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2pPr>
    <a:lvl3pPr marL="0" marR="0" indent="45720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3pPr>
    <a:lvl4pPr marL="0" marR="0" indent="68580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4pPr>
    <a:lvl5pPr marL="0" marR="0" indent="91440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5pPr>
    <a:lvl6pPr marL="0" marR="0" indent="114300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6pPr>
    <a:lvl7pPr marL="0" marR="0" indent="137160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7pPr>
    <a:lvl8pPr marL="0" marR="0" indent="160020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8pPr>
    <a:lvl9pPr marL="0" marR="0" indent="1828800" algn="l" defTabSz="609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7565A"/>
        </a:solidFill>
        <a:effectLst/>
        <a:uFillTx/>
        <a:latin typeface="Open Sans Light"/>
        <a:ea typeface="Open Sans Light"/>
        <a:cs typeface="Open Sans Light"/>
        <a:sym typeface="Open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5F3"/>
    <a:srgbClr val="131332"/>
    <a:srgbClr val="6E7A9C"/>
    <a:srgbClr val="20477E"/>
    <a:srgbClr val="141333"/>
    <a:srgbClr val="151228"/>
    <a:srgbClr val="5081BE"/>
    <a:srgbClr val="EA7033"/>
    <a:srgbClr val="165E62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solidFill>
                <a:schemeClr val="accent3"/>
              </a:solidFill>
              <a:prstDash val="solid"/>
              <a:round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EF1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chemeClr val="accent3"/>
              </a:solidFill>
              <a:prstDash val="solid"/>
              <a:round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solidFill>
                <a:schemeClr val="accent3"/>
              </a:solidFill>
              <a:prstDash val="solid"/>
              <a:round/>
            </a:ln>
          </a:insideH>
          <a:insideV>
            <a:ln w="254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E7EEF1"/>
          </a:solidFill>
        </a:fill>
      </a:tcStyle>
    </a:firstCol>
    <a:lastRow>
      <a:tcTxStyle b="on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rgbClr val="57565A"/>
              </a:solidFill>
              <a:prstDash val="solid"/>
              <a:round/>
            </a:ln>
          </a:left>
          <a:right>
            <a:ln w="25400" cap="flat">
              <a:solidFill>
                <a:srgbClr val="57565A"/>
              </a:solidFill>
              <a:prstDash val="solid"/>
              <a:round/>
            </a:ln>
          </a:right>
          <a:top>
            <a:ln w="25400" cap="flat">
              <a:solidFill>
                <a:srgbClr val="57565A"/>
              </a:solidFill>
              <a:prstDash val="solid"/>
              <a:round/>
            </a:ln>
          </a:top>
          <a:bottom>
            <a:ln w="25400" cap="flat">
              <a:solidFill>
                <a:srgbClr val="57565A"/>
              </a:solidFill>
              <a:prstDash val="solid"/>
              <a:round/>
            </a:ln>
          </a:bottom>
          <a:insideH>
            <a:ln w="25400" cap="flat">
              <a:solidFill>
                <a:srgbClr val="57565A"/>
              </a:solidFill>
              <a:prstDash val="solid"/>
              <a:round/>
            </a:ln>
          </a:insideH>
          <a:insideV>
            <a:ln w="25400" cap="flat">
              <a:solidFill>
                <a:srgbClr val="57565A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rgbClr val="57565A"/>
              </a:solidFill>
              <a:prstDash val="solid"/>
              <a:round/>
            </a:ln>
          </a:left>
          <a:right>
            <a:ln w="25400" cap="flat">
              <a:solidFill>
                <a:srgbClr val="57565A"/>
              </a:solidFill>
              <a:prstDash val="solid"/>
              <a:round/>
            </a:ln>
          </a:right>
          <a:top>
            <a:ln w="25400" cap="flat">
              <a:solidFill>
                <a:srgbClr val="57565A"/>
              </a:solidFill>
              <a:prstDash val="solid"/>
              <a:round/>
            </a:ln>
          </a:top>
          <a:bottom>
            <a:ln w="25400" cap="flat">
              <a:solidFill>
                <a:srgbClr val="57565A"/>
              </a:solidFill>
              <a:prstDash val="solid"/>
              <a:round/>
            </a:ln>
          </a:bottom>
          <a:insideH>
            <a:ln w="25400" cap="flat">
              <a:solidFill>
                <a:srgbClr val="57565A"/>
              </a:solidFill>
              <a:prstDash val="solid"/>
              <a:round/>
            </a:ln>
          </a:insideH>
          <a:insideV>
            <a:ln w="25400" cap="flat">
              <a:solidFill>
                <a:srgbClr val="57565A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rgbClr val="57565A"/>
              </a:solidFill>
              <a:prstDash val="solid"/>
              <a:round/>
            </a:ln>
          </a:left>
          <a:right>
            <a:ln w="25400" cap="flat">
              <a:solidFill>
                <a:srgbClr val="57565A"/>
              </a:solidFill>
              <a:prstDash val="solid"/>
              <a:round/>
            </a:ln>
          </a:right>
          <a:top>
            <a:ln w="25400" cap="flat">
              <a:solidFill>
                <a:srgbClr val="57565A"/>
              </a:solidFill>
              <a:prstDash val="solid"/>
              <a:round/>
            </a:ln>
          </a:top>
          <a:bottom>
            <a:ln w="25400" cap="flat">
              <a:solidFill>
                <a:srgbClr val="57565A"/>
              </a:solidFill>
              <a:prstDash val="solid"/>
              <a:round/>
            </a:ln>
          </a:bottom>
          <a:insideH>
            <a:ln w="25400" cap="flat">
              <a:solidFill>
                <a:srgbClr val="57565A"/>
              </a:solidFill>
              <a:prstDash val="solid"/>
              <a:round/>
            </a:ln>
          </a:insideH>
          <a:insideV>
            <a:ln w="25400" cap="flat">
              <a:solidFill>
                <a:srgbClr val="57565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rgbClr val="57565A"/>
              </a:solidFill>
              <a:prstDash val="solid"/>
              <a:round/>
            </a:ln>
          </a:left>
          <a:right>
            <a:ln w="25400" cap="flat">
              <a:solidFill>
                <a:srgbClr val="57565A"/>
              </a:solidFill>
              <a:prstDash val="solid"/>
              <a:round/>
            </a:ln>
          </a:right>
          <a:top>
            <a:ln w="25400" cap="flat">
              <a:solidFill>
                <a:srgbClr val="57565A"/>
              </a:solidFill>
              <a:prstDash val="solid"/>
              <a:round/>
            </a:ln>
          </a:top>
          <a:bottom>
            <a:ln w="25400" cap="flat">
              <a:solidFill>
                <a:srgbClr val="57565A"/>
              </a:solidFill>
              <a:prstDash val="solid"/>
              <a:round/>
            </a:ln>
          </a:bottom>
          <a:insideH>
            <a:ln w="25400" cap="flat">
              <a:solidFill>
                <a:srgbClr val="57565A"/>
              </a:solidFill>
              <a:prstDash val="solid"/>
              <a:round/>
            </a:ln>
          </a:insideH>
          <a:insideV>
            <a:ln w="25400" cap="flat">
              <a:solidFill>
                <a:srgbClr val="57565A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rgbClr val="1490AB"/>
              </a:solidFill>
              <a:prstDash val="solid"/>
              <a:round/>
            </a:ln>
          </a:left>
          <a:right>
            <a:ln w="25400" cap="flat">
              <a:solidFill>
                <a:srgbClr val="1490AB"/>
              </a:solidFill>
              <a:prstDash val="solid"/>
              <a:round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rgbClr val="1490AB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rgbClr val="1490AB"/>
              </a:solidFill>
              <a:prstDash val="solid"/>
              <a:round/>
            </a:ln>
          </a:top>
          <a:bottom>
            <a:ln w="25400" cap="flat">
              <a:solidFill>
                <a:srgbClr val="1490AB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DE"/>
          </a:solidFill>
        </a:fill>
      </a:tcStyle>
    </a:wholeTbl>
    <a:band2H>
      <a:tcTxStyle/>
      <a:tcStyle>
        <a:tcBdr/>
        <a:fill>
          <a:solidFill>
            <a:srgbClr val="E6F0EF"/>
          </a:solidFill>
        </a:fill>
      </a:tcStyle>
    </a:band2H>
    <a:firstCol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BE2"/>
          </a:solidFill>
        </a:fill>
      </a:tcStyle>
    </a:wholeTbl>
    <a:band2H>
      <a:tcTxStyle/>
      <a:tcStyle>
        <a:tcBdr/>
        <a:fill>
          <a:solidFill>
            <a:srgbClr val="E7EEF1"/>
          </a:solidFill>
        </a:fill>
      </a:tcStyle>
    </a:band2H>
    <a:firstCol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57565A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2E0"/>
          </a:solidFill>
        </a:fill>
      </a:tcStyle>
    </a:wholeTbl>
    <a:band2H>
      <a:tcTxStyle/>
      <a:tcStyle>
        <a:tcBdr/>
        <a:fill>
          <a:solidFill>
            <a:srgbClr val="E9EAF0"/>
          </a:solidFill>
        </a:fill>
      </a:tcStyle>
    </a:band2H>
    <a:firstCol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Open Sans Light"/>
          <a:ea typeface="Open Sans Light"/>
          <a:cs typeface="Open Sans Light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966"/>
  </p:normalViewPr>
  <p:slideViewPr>
    <p:cSldViewPr snapToGrid="0" snapToObjects="1" showGuides="1">
      <p:cViewPr varScale="1">
        <p:scale>
          <a:sx n="109" d="100"/>
          <a:sy n="109" d="100"/>
        </p:scale>
        <p:origin x="216" y="4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74" Type="http://schemas.openxmlformats.org/officeDocument/2006/relationships/font" Target="fonts/font34.fntdata"/><Relationship Id="rId79" Type="http://schemas.openxmlformats.org/officeDocument/2006/relationships/font" Target="fonts/font39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font" Target="fonts/font37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openxmlformats.org/officeDocument/2006/relationships/font" Target="fonts/font40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83" Type="http://schemas.openxmlformats.org/officeDocument/2006/relationships/viewProps" Target="viewProps.xml"/><Relationship Id="rId88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font" Target="fonts/font38.fntdata"/><Relationship Id="rId81" Type="http://schemas.openxmlformats.org/officeDocument/2006/relationships/font" Target="fonts/font41.fntdata"/><Relationship Id="rId86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font" Target="fonts/font36.fntdata"/><Relationship Id="rId7" Type="http://schemas.openxmlformats.org/officeDocument/2006/relationships/slide" Target="slides/slide5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66" Type="http://schemas.openxmlformats.org/officeDocument/2006/relationships/font" Target="fonts/font26.fntdata"/><Relationship Id="rId87" Type="http://schemas.openxmlformats.org/officeDocument/2006/relationships/customXml" Target="../customXml/item2.xml"/><Relationship Id="rId61" Type="http://schemas.openxmlformats.org/officeDocument/2006/relationships/font" Target="fonts/font21.fntdata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09600" latinLnBrk="0">
      <a:defRPr sz="1600">
        <a:latin typeface="+mn-lt"/>
        <a:ea typeface="+mn-ea"/>
        <a:cs typeface="+mn-cs"/>
        <a:sym typeface="Calibri"/>
      </a:defRPr>
    </a:lvl1pPr>
    <a:lvl2pPr indent="114300" defTabSz="609600" latinLnBrk="0">
      <a:defRPr sz="1600">
        <a:latin typeface="+mn-lt"/>
        <a:ea typeface="+mn-ea"/>
        <a:cs typeface="+mn-cs"/>
        <a:sym typeface="Calibri"/>
      </a:defRPr>
    </a:lvl2pPr>
    <a:lvl3pPr indent="228600" defTabSz="609600" latinLnBrk="0">
      <a:defRPr sz="1600">
        <a:latin typeface="+mn-lt"/>
        <a:ea typeface="+mn-ea"/>
        <a:cs typeface="+mn-cs"/>
        <a:sym typeface="Calibri"/>
      </a:defRPr>
    </a:lvl3pPr>
    <a:lvl4pPr indent="342900" defTabSz="609600" latinLnBrk="0">
      <a:defRPr sz="1600">
        <a:latin typeface="+mn-lt"/>
        <a:ea typeface="+mn-ea"/>
        <a:cs typeface="+mn-cs"/>
        <a:sym typeface="Calibri"/>
      </a:defRPr>
    </a:lvl4pPr>
    <a:lvl5pPr indent="457200" defTabSz="609600" latinLnBrk="0">
      <a:defRPr sz="1600">
        <a:latin typeface="+mn-lt"/>
        <a:ea typeface="+mn-ea"/>
        <a:cs typeface="+mn-cs"/>
        <a:sym typeface="Calibri"/>
      </a:defRPr>
    </a:lvl5pPr>
    <a:lvl6pPr indent="571500" defTabSz="609600" latinLnBrk="0">
      <a:defRPr sz="1600">
        <a:latin typeface="+mn-lt"/>
        <a:ea typeface="+mn-ea"/>
        <a:cs typeface="+mn-cs"/>
        <a:sym typeface="Calibri"/>
      </a:defRPr>
    </a:lvl6pPr>
    <a:lvl7pPr indent="685800" defTabSz="609600" latinLnBrk="0">
      <a:defRPr sz="1600">
        <a:latin typeface="+mn-lt"/>
        <a:ea typeface="+mn-ea"/>
        <a:cs typeface="+mn-cs"/>
        <a:sym typeface="Calibri"/>
      </a:defRPr>
    </a:lvl7pPr>
    <a:lvl8pPr indent="800100" defTabSz="609600" latinLnBrk="0">
      <a:defRPr sz="1600">
        <a:latin typeface="+mn-lt"/>
        <a:ea typeface="+mn-ea"/>
        <a:cs typeface="+mn-cs"/>
        <a:sym typeface="Calibri"/>
      </a:defRPr>
    </a:lvl8pPr>
    <a:lvl9pPr indent="914400" defTabSz="60960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946" y="4422459"/>
            <a:ext cx="5617208" cy="4188778"/>
          </a:xfrm>
          <a:noFill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3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dirty="0">
                <a:latin typeface="Arial" pitchFamily="34" charset="0"/>
              </a:rPr>
              <a:t>Here are the key levers we use to leverage success across our system.  I’ll elaborate a bit on each of these….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803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4064" indent="-286179" defTabSz="93803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4715" indent="-228943" defTabSz="93803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2600" indent="-228943" defTabSz="93803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60486" indent="-228943" defTabSz="93803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8372" indent="-228943" defTabSz="938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6258" indent="-228943" defTabSz="938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34144" indent="-228943" defTabSz="938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92029" indent="-228943" defTabSz="938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380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20D64F-8A36-44B1-B673-E0932B6F96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Calibri"/>
                <a:sym typeface="Open Sans Light"/>
              </a:rPr>
              <a:pPr marL="0" marR="0" lvl="0" indent="0" algn="r" defTabSz="9380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Calibri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73254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rate is now at 84%. </a:t>
            </a:r>
            <a:r>
              <a:rPr lang="en-CA" dirty="0">
                <a:latin typeface="+mn-lt"/>
                <a:ea typeface="+mn-ea"/>
              </a:rPr>
              <a:t>In 2013-14 there were approximately 132,000 graduates from the cohort of students who started grade 9 in 2009-2010.  This number also includes those students who graduated within four years. 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+mn-lt"/>
                <a:ea typeface="+mn-ea"/>
              </a:rPr>
              <a:t>Our target is 85% of Ontario students will graduate in 5 years which is up from the 68% graduation rate in 2003-04 when the government took office. 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In 2013-14 alone, 25,000 additional students graduated than would have had the rate remained at the 2003-04 rate of 68%. This is a total of approximately 163,000 more students who have graduated since 2003-04 than would have if the Student Success Strategy were not in place. </a:t>
            </a:r>
          </a:p>
          <a:p>
            <a:pPr>
              <a:lnSpc>
                <a:spcPct val="70000"/>
              </a:lnSpc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CA" baseline="0" dirty="0">
                <a:latin typeface="Arial" panose="020B0604020202020204" pitchFamily="34" charset="0"/>
                <a:cs typeface="Arial" panose="020B0604020202020204" pitchFamily="34" charset="0"/>
              </a:rPr>
              <a:t>For the first time this year, the province published each board’s grad rate. This will continue to draw attention to our efforts to help more student be successful.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This significant success allows us to think now more deeply about what successfully completing secondary school should give our students…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en-CA" dirty="0">
                <a:latin typeface="Arial" charset="0"/>
                <a:ea typeface="ＭＳ Ｐゴシック" charset="0"/>
                <a:cs typeface="ＭＳ Ｐゴシック" charset="0"/>
              </a:rPr>
              <a:t>An Ontario Secondary School Diploma, </a:t>
            </a:r>
          </a:p>
          <a:p>
            <a:pPr marL="171416" indent="-171416">
              <a:buFont typeface="Arial" panose="020B0604020202020204" pitchFamily="34" charset="0"/>
              <a:buChar char="•"/>
            </a:pPr>
            <a:r>
              <a:rPr lang="en-CA" dirty="0">
                <a:latin typeface="Arial" charset="0"/>
                <a:ea typeface="ＭＳ Ｐゴシック" charset="0"/>
                <a:cs typeface="ＭＳ Ｐゴシック" charset="0"/>
              </a:rPr>
              <a:t>An entry qualification for post-secondary learning, the workplace, or apprenticeship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16" indent="-17141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Preparation for a successful life</a:t>
            </a:r>
          </a:p>
          <a:p>
            <a:pPr marL="171416" indent="-17141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 means by which to clarify their interests, goals, assets / strengths, and ability to learn</a:t>
            </a:r>
          </a:p>
          <a:p>
            <a:pPr marL="171416" indent="-17141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 means</a:t>
            </a:r>
            <a:r>
              <a:rPr lang="en-CA" baseline="0" dirty="0">
                <a:latin typeface="Arial" panose="020B0604020202020204" pitchFamily="34" charset="0"/>
                <a:cs typeface="Arial" panose="020B0604020202020204" pitchFamily="34" charset="0"/>
              </a:rPr>
              <a:t> to develop g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ood character and judgement</a:t>
            </a:r>
          </a:p>
          <a:p>
            <a:pPr marL="171416" indent="-17141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CA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innovating,</a:t>
            </a:r>
            <a:r>
              <a:rPr lang="en-CA" baseline="0" dirty="0">
                <a:latin typeface="Arial" panose="020B0604020202020204" pitchFamily="34" charset="0"/>
                <a:cs typeface="Arial" panose="020B0604020202020204" pitchFamily="34" charset="0"/>
              </a:rPr>
              <a:t> creative and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CA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entrepreneurial</a:t>
            </a:r>
            <a:r>
              <a:rPr lang="ja-JP" altLang="en-CA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orientation (in full, not just business) (ie. a predisposition to action)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And let’s not forget that there are students for whom preparation for independent living is a pursuit of equal value in our system.</a:t>
            </a:r>
            <a:endParaRPr lang="en-CA" dirty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32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16" indent="-285660" defTabSz="93633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642" indent="-228528" defTabSz="93633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696" indent="-228528" defTabSz="93633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756" indent="-228528" defTabSz="93633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3810" indent="-228528" algn="ctr" defTabSz="9363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0868" indent="-228528" algn="ctr" defTabSz="9363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7924" indent="-228528" algn="ctr" defTabSz="9363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4981" indent="-228528" algn="ctr" defTabSz="9363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6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5787-6B3C-4451-A6FF-43789F36F9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Calibri"/>
                <a:sym typeface="Open Sans Light"/>
              </a:rPr>
              <a:pPr marL="0" marR="0" lvl="0" indent="0" algn="r" defTabSz="936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Calibri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201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99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37675" indent="-283721" defTabSz="9299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34885" indent="-226977" defTabSz="9299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88839" indent="-226977" defTabSz="9299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42792" indent="-226977" defTabSz="929975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496746" indent="-226977" algn="ctr" defTabSz="929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50700" indent="-226977" algn="ctr" defTabSz="929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04654" indent="-226977" algn="ctr" defTabSz="929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58608" indent="-226977" algn="ctr" defTabSz="929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9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3FDD36-17AE-4F3D-B1EB-6A82D8F915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Calibri"/>
                <a:sym typeface="Open Sans Light"/>
              </a:rPr>
              <a:pPr marL="0" marR="0" lvl="0" indent="0" algn="r" defTabSz="929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Calibri"/>
              <a:sym typeface="Open Sans Light"/>
            </a:endParaRPr>
          </a:p>
        </p:txBody>
      </p:sp>
      <p:sp>
        <p:nvSpPr>
          <p:cNvPr id="327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Notes Placeholder 2"/>
          <p:cNvSpPr>
            <a:spLocks noGrp="1"/>
          </p:cNvSpPr>
          <p:nvPr>
            <p:ph type="body" idx="1"/>
          </p:nvPr>
        </p:nvSpPr>
        <p:spPr>
          <a:xfrm>
            <a:off x="280820" y="4415512"/>
            <a:ext cx="6225366" cy="4646611"/>
          </a:xfrm>
        </p:spPr>
        <p:txBody>
          <a:bodyPr lIns="92844" tIns="46420" rIns="92844" bIns="46420"/>
          <a:lstStyle/>
          <a:p>
            <a:pPr eaLnBrk="1" hangingPunct="1">
              <a:lnSpc>
                <a:spcPct val="85000"/>
              </a:lnSpc>
              <a:spcAft>
                <a:spcPct val="20000"/>
              </a:spcAft>
            </a:pPr>
            <a:r>
              <a:rPr lang="en-CA" b="1" dirty="0">
                <a:cs typeface="Arial" charset="0"/>
              </a:rPr>
              <a:t>The overall combined Grade 3 and 6 EQAO results for 2015-16, both English and French boards, is 71%. This is a</a:t>
            </a:r>
            <a:r>
              <a:rPr lang="en-CA" b="1" baseline="0" dirty="0">
                <a:cs typeface="Arial" charset="0"/>
              </a:rPr>
              <a:t> decrease</a:t>
            </a:r>
            <a:r>
              <a:rPr lang="en-CA" b="1" dirty="0">
                <a:cs typeface="Arial" charset="0"/>
              </a:rPr>
              <a:t> of one percentage point compared to 2013-14, and an increase of 17 percentage points compared to 2002-03.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endParaRPr lang="en-CA" dirty="0">
              <a:latin typeface="Arial" charset="0"/>
              <a:ea typeface="MS PGothic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endParaRPr lang="en-CA" dirty="0">
              <a:latin typeface="Arial" charset="0"/>
              <a:ea typeface="MS PGothic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latin typeface="Arial" charset="0"/>
                <a:ea typeface="MS PGothic" pitchFamily="34" charset="-128"/>
              </a:rPr>
              <a:t>With the EQAO assessments of Grades 3 and 6 reading, writing and mathematics not being administered in English-language public elementary schools due to labour disruptions, approximately 67% of Ontario elementary students did not write the assessments in June 2015 (calculation based on 2013-14 EQAO participation data). As a result, </a:t>
            </a:r>
            <a:r>
              <a:rPr lang="en-CA" dirty="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of the lack of an EQAO provincial result</a:t>
            </a:r>
            <a:r>
              <a:rPr lang="en-CA" dirty="0">
                <a:latin typeface="Arial" charset="0"/>
                <a:ea typeface="MS PGothic" pitchFamily="34" charset="-128"/>
              </a:rPr>
              <a:t>, the Ministry was not able to announce an overall provincial percentage of elementary student achievement for the 2014-15 school year.</a:t>
            </a:r>
            <a:endParaRPr lang="en-CA" dirty="0">
              <a:cs typeface="Arial" charset="0"/>
            </a:endParaRPr>
          </a:p>
          <a:p>
            <a:pPr eaLnBrk="1" hangingPunct="1">
              <a:lnSpc>
                <a:spcPct val="85000"/>
              </a:lnSpc>
              <a:spcAft>
                <a:spcPct val="20000"/>
              </a:spcAft>
            </a:pPr>
            <a:endParaRPr lang="en-CA" dirty="0">
              <a:cs typeface="Arial" charset="0"/>
            </a:endParaRPr>
          </a:p>
          <a:p>
            <a:r>
              <a:rPr lang="en-US" dirty="0"/>
              <a:t>EQAO assessment results show there is still more work to be done to help students who are working toward meeting the provincial standard.</a:t>
            </a:r>
            <a:r>
              <a:rPr lang="en-US" baseline="0" dirty="0"/>
              <a:t> O</a:t>
            </a:r>
            <a:r>
              <a:rPr lang="en-US" dirty="0"/>
              <a:t>ne area, mathematics, is persistently trending downwards .</a:t>
            </a:r>
          </a:p>
          <a:p>
            <a:endParaRPr lang="en-US" b="1" dirty="0"/>
          </a:p>
          <a:p>
            <a:pPr>
              <a:defRPr/>
            </a:pPr>
            <a:r>
              <a:rPr lang="en-CA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Progress over the past</a:t>
            </a:r>
            <a:r>
              <a:rPr lang="en-CA" baseline="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ten years is a result of focused work centred around </a:t>
            </a:r>
            <a:r>
              <a:rPr lang="en-CA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4 key levers for elementary improvement:</a:t>
            </a:r>
          </a:p>
          <a:p>
            <a:pPr marL="263946" indent="-263946">
              <a:buFont typeface="Arial" pitchFamily="34" charset="0"/>
              <a:buAutoNum type="arabicPeriod"/>
              <a:defRPr/>
            </a:pPr>
            <a:r>
              <a:rPr lang="en-CA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Improving classroom teaching and learning</a:t>
            </a:r>
          </a:p>
          <a:p>
            <a:pPr marL="263946" indent="-263946">
              <a:buFont typeface="Arial" pitchFamily="34" charset="0"/>
              <a:buAutoNum type="arabicPeriod"/>
              <a:defRPr/>
            </a:pPr>
            <a:r>
              <a:rPr lang="en-CA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Improving school effectiveness</a:t>
            </a:r>
          </a:p>
          <a:p>
            <a:pPr marL="263946" indent="-263946">
              <a:buFont typeface="Arial" pitchFamily="34" charset="0"/>
              <a:buAutoNum type="arabicPeriod"/>
              <a:defRPr/>
            </a:pPr>
            <a:r>
              <a:rPr lang="en-CA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Leadership capacity building</a:t>
            </a:r>
          </a:p>
          <a:p>
            <a:pPr marL="263946" indent="-263946">
              <a:buFont typeface="Arial" pitchFamily="34" charset="0"/>
              <a:buAutoNum type="arabicPeriod"/>
              <a:defRPr/>
            </a:pPr>
            <a:r>
              <a:rPr lang="en-CA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 and Evaluation</a:t>
            </a:r>
            <a:endParaRPr lang="en-US" dirty="0"/>
          </a:p>
          <a:p>
            <a:pPr eaLnBrk="1" hangingPunct="1"/>
            <a:endParaRPr lang="en-CA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32773" name="Slide Number Placeholder 3"/>
          <p:cNvSpPr txBox="1">
            <a:spLocks noGrp="1"/>
          </p:cNvSpPr>
          <p:nvPr/>
        </p:nvSpPr>
        <p:spPr bwMode="auto">
          <a:xfrm>
            <a:off x="3884149" y="8829436"/>
            <a:ext cx="2972273" cy="4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44" tIns="46420" rIns="92844" bIns="46420" anchor="b"/>
          <a:lstStyle>
            <a:lvl1pPr defTabSz="8985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85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85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85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85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898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75291-F140-4B33-A9FD-79EEB65436AA}" type="slidenum">
              <a:rPr kumimoji="0" lang="en-CA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  <a:sym typeface="Open Sans Light"/>
              </a:rPr>
              <a:pPr marL="0" marR="0" lvl="0" indent="0" algn="r" defTabSz="8985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2542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04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83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83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9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675100" y="3887788"/>
            <a:ext cx="34559875" cy="19440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8" name="Google Shape;238;p6:notes"/>
          <p:cNvSpPr txBox="1">
            <a:spLocks noGrp="1"/>
          </p:cNvSpPr>
          <p:nvPr>
            <p:ph type="body" idx="1"/>
          </p:nvPr>
        </p:nvSpPr>
        <p:spPr>
          <a:xfrm>
            <a:off x="120968" y="24624000"/>
            <a:ext cx="967740" cy="23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1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well-being, and why does it matter so much for learning?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1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me this really </a:t>
            </a:r>
            <a:r>
              <a:rPr lang="en-US" sz="1200" b="1" i="1" u="none" strike="noStrik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reperesents</a:t>
            </a:r>
            <a:r>
              <a:rPr lang="en-US" sz="1200" b="1" i="1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thinking about the whole child , their identity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1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the connectivity to the world around them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1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Could we call this a goal of education?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1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shifts the thinking, and I will be provocative here that education needs to shift to being about human development </a:t>
            </a:r>
            <a:endParaRPr sz="1200" b="0" i="0" u="none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p6:notes"/>
          <p:cNvSpPr txBox="1">
            <a:spLocks noGrp="1"/>
          </p:cNvSpPr>
          <p:nvPr>
            <p:ph type="sldNum" idx="12"/>
          </p:nvPr>
        </p:nvSpPr>
        <p:spPr>
          <a:xfrm>
            <a:off x="685202" y="49239003"/>
            <a:ext cx="524193" cy="2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Open Sans Light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610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9303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31086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"/>
          <p:cNvSpPr/>
          <p:nvPr/>
        </p:nvSpPr>
        <p:spPr>
          <a:xfrm>
            <a:off x="-4646" y="-6009"/>
            <a:ext cx="11355665" cy="1137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7"/>
                </a:moveTo>
                <a:lnTo>
                  <a:pt x="0" y="21600"/>
                </a:lnTo>
                <a:lnTo>
                  <a:pt x="20520" y="21600"/>
                </a:lnTo>
                <a:lnTo>
                  <a:pt x="21600" y="0"/>
                </a:lnTo>
                <a:lnTo>
                  <a:pt x="0" y="47"/>
                </a:lnTo>
                <a:close/>
              </a:path>
            </a:pathLst>
          </a:custGeom>
          <a:solidFill>
            <a:srgbClr val="4C72A5"/>
          </a:solidFill>
          <a:ln w="3175">
            <a:solidFill>
              <a:srgbClr val="575451">
                <a:alpha val="90000"/>
              </a:srgbClr>
            </a:solidFill>
            <a:miter lim="400000"/>
          </a:ln>
          <a:effectLst>
            <a:outerShdw blurRad="266700" dist="266700" rotWithShape="0">
              <a:srgbClr val="F6F5F4">
                <a:alpha val="72000"/>
              </a:srgbClr>
            </a:outerShdw>
          </a:effectLst>
        </p:spPr>
        <p:txBody>
          <a:bodyPr lIns="45719" tIns="45719" rIns="45719" bIns="45719" anchor="ctr"/>
          <a:lstStyle/>
          <a:p>
            <a:pPr algn="ctr" defTabSz="412728">
              <a:defRPr sz="14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1867"/>
          </a:p>
        </p:txBody>
      </p:sp>
      <p:sp>
        <p:nvSpPr>
          <p:cNvPr id="1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88283" y="40407"/>
            <a:ext cx="10553183" cy="1169196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914354">
              <a:defRPr sz="5600" cap="none" baseline="0">
                <a:latin typeface="Avenir Next Condensed" panose="020B0506020202020204" pitchFamily="34" charset="0"/>
                <a:ea typeface="Avenir Next Condensed" panose="020B0506020202020204" pitchFamily="34" charset="0"/>
                <a:cs typeface="Avenir Next Condensed" panose="020B0506020202020204" pitchFamily="34" charset="0"/>
                <a:sym typeface="Abadi MT Condensed Extra Bold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idx="1"/>
          </p:nvPr>
        </p:nvSpPr>
        <p:spPr>
          <a:xfrm>
            <a:off x="588285" y="1287877"/>
            <a:ext cx="10553181" cy="4292603"/>
          </a:xfrm>
          <a:prstGeom prst="rect">
            <a:avLst/>
          </a:prstGeom>
        </p:spPr>
        <p:txBody>
          <a:bodyPr lIns="34289" tIns="34289" rIns="34289" bIns="34289"/>
          <a:lstStyle>
            <a:lvl1pPr marL="253988" indent="-253988" defTabSz="412728">
              <a:lnSpc>
                <a:spcPct val="90000"/>
              </a:lnSpc>
              <a:spcBef>
                <a:spcPts val="1867"/>
              </a:spcBef>
              <a:buClr>
                <a:srgbClr val="004479"/>
              </a:buClr>
              <a:buSzPct val="104999"/>
              <a:buFont typeface="Avenir Next Regular"/>
              <a:buChar char="▸"/>
              <a:defRPr sz="32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31287" indent="-507974" defTabSz="412728">
              <a:lnSpc>
                <a:spcPct val="90000"/>
              </a:lnSpc>
              <a:spcBef>
                <a:spcPts val="1867"/>
              </a:spcBef>
              <a:buClr>
                <a:srgbClr val="004479"/>
              </a:buClr>
              <a:buSzPct val="104999"/>
              <a:buFont typeface="Avenir Next Regular"/>
              <a:buChar char="▸"/>
              <a:defRPr sz="32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354599" indent="-507974" defTabSz="412728">
              <a:lnSpc>
                <a:spcPct val="90000"/>
              </a:lnSpc>
              <a:spcBef>
                <a:spcPts val="1867"/>
              </a:spcBef>
              <a:buClr>
                <a:srgbClr val="004479"/>
              </a:buClr>
              <a:buSzPct val="104999"/>
              <a:buFont typeface="Avenir Next Regular"/>
              <a:buChar char="▸"/>
              <a:defRPr sz="32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777912" indent="-507974" defTabSz="412728">
              <a:lnSpc>
                <a:spcPct val="90000"/>
              </a:lnSpc>
              <a:spcBef>
                <a:spcPts val="1867"/>
              </a:spcBef>
              <a:buClr>
                <a:srgbClr val="004479"/>
              </a:buClr>
              <a:buSzPct val="104999"/>
              <a:buFont typeface="Avenir Next Regular"/>
              <a:buChar char="▸"/>
              <a:defRPr sz="32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201224" indent="-507974" defTabSz="412728">
              <a:lnSpc>
                <a:spcPct val="90000"/>
              </a:lnSpc>
              <a:spcBef>
                <a:spcPts val="1867"/>
              </a:spcBef>
              <a:buClr>
                <a:srgbClr val="004479"/>
              </a:buClr>
              <a:buSzPct val="104999"/>
              <a:buFont typeface="Avenir Next Regular"/>
              <a:buChar char="▸"/>
              <a:defRPr sz="32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29827" y="304801"/>
            <a:ext cx="269624" cy="274368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l" defTabSz="412728">
              <a:spcBef>
                <a:spcPts val="1600"/>
              </a:spcBef>
              <a:defRPr sz="1333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4374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14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7"/>
            <a:ext cx="109728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3985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20" y="6369639"/>
            <a:ext cx="332782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117615-175E-1E43-8EAB-45F3CFE38FE4}"/>
              </a:ext>
            </a:extLst>
          </p:cNvPr>
          <p:cNvSpPr/>
          <p:nvPr userDrawn="1"/>
        </p:nvSpPr>
        <p:spPr>
          <a:xfrm>
            <a:off x="-9940" y="5842000"/>
            <a:ext cx="12201939" cy="10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1"/>
            <a:endParaRPr lang="en-US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957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5" r:id="rId3"/>
  </p:sldLayoutIdLst>
  <p:transition spd="med"/>
  <p:txStyles>
    <p:titleStyle>
      <a:lvl1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Avenir Next Condensed" panose="020B0506020202020204" pitchFamily="34" charset="0"/>
          <a:ea typeface="Avenir Next Condensed" panose="020B0506020202020204" pitchFamily="34" charset="0"/>
          <a:cs typeface="Avenir Next Condensed" panose="020B0506020202020204" pitchFamily="34" charset="0"/>
          <a:sym typeface="DIN Condensed Bold"/>
        </a:defRPr>
      </a:lvl1pPr>
      <a:lvl2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2pPr>
      <a:lvl3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3pPr>
      <a:lvl4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4pPr>
      <a:lvl5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5pPr>
      <a:lvl6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6pPr>
      <a:lvl7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7pPr>
      <a:lvl8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8pPr>
      <a:lvl9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9pPr>
    </p:titleStyle>
    <p:bodyStyle>
      <a:lvl1pPr marL="0" marR="0" indent="0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609570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1219140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1828709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2438278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3047848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3657418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4266987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4876557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09570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219140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828709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438278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047848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3657418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266987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4876557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7"/>
            <a:ext cx="109728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1D7BC-1F72-8A44-8B2E-510262B20B10}"/>
              </a:ext>
            </a:extLst>
          </p:cNvPr>
          <p:cNvSpPr/>
          <p:nvPr userDrawn="1"/>
        </p:nvSpPr>
        <p:spPr>
          <a:xfrm>
            <a:off x="0" y="5842000"/>
            <a:ext cx="12192000" cy="10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1"/>
            <a:endParaRPr lang="en-US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595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 spd="med"/>
  <p:txStyles>
    <p:titleStyle>
      <a:lvl1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chemeClr val="tx1"/>
          </a:solidFill>
          <a:uFillTx/>
          <a:latin typeface="Avenir Next" panose="020B0503020202020204" pitchFamily="34" charset="0"/>
          <a:ea typeface="DIN Condensed Bold"/>
          <a:cs typeface="DIN Condensed Bold"/>
          <a:sym typeface="DIN Condensed Bold"/>
        </a:defRPr>
      </a:lvl1pPr>
      <a:lvl2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2pPr>
      <a:lvl3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3pPr>
      <a:lvl4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4pPr>
      <a:lvl5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5pPr>
      <a:lvl6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6pPr>
      <a:lvl7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7pPr>
      <a:lvl8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8pPr>
      <a:lvl9pPr marL="0" marR="0" indent="0" algn="l" defTabSz="1219140" rtl="0" latinLnBrk="0">
        <a:lnSpc>
          <a:spcPct val="100000"/>
        </a:lnSpc>
        <a:spcBef>
          <a:spcPts val="1333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6F5F4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9pPr>
    </p:titleStyle>
    <p:bodyStyle>
      <a:lvl1pPr marL="0" marR="0" indent="0" algn="l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Calibri" panose="020F0502020204030204" pitchFamily="34" charset="0"/>
          <a:ea typeface="+mj-ea"/>
          <a:cs typeface="+mj-cs"/>
          <a:sym typeface="Calibri"/>
        </a:defRPr>
      </a:lvl1pPr>
      <a:lvl2pPr marL="0" marR="0" indent="609570" algn="l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Calibri" panose="020F0502020204030204" pitchFamily="34" charset="0"/>
          <a:ea typeface="+mj-ea"/>
          <a:cs typeface="+mj-cs"/>
          <a:sym typeface="Calibri"/>
        </a:defRPr>
      </a:lvl2pPr>
      <a:lvl3pPr marL="0" marR="0" indent="1219140" algn="l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Calibri" panose="020F0502020204030204" pitchFamily="34" charset="0"/>
          <a:ea typeface="+mj-ea"/>
          <a:cs typeface="+mj-cs"/>
          <a:sym typeface="Calibri"/>
        </a:defRPr>
      </a:lvl3pPr>
      <a:lvl4pPr marL="0" marR="0" indent="1828709" algn="l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Calibri" panose="020F0502020204030204" pitchFamily="34" charset="0"/>
          <a:ea typeface="+mj-ea"/>
          <a:cs typeface="+mj-cs"/>
          <a:sym typeface="Calibri"/>
        </a:defRPr>
      </a:lvl4pPr>
      <a:lvl5pPr marL="0" marR="0" indent="2438278" algn="l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Calibri" panose="020F0502020204030204" pitchFamily="34" charset="0"/>
          <a:ea typeface="+mj-ea"/>
          <a:cs typeface="+mj-cs"/>
          <a:sym typeface="Calibri"/>
        </a:defRPr>
      </a:lvl5pPr>
      <a:lvl6pPr marL="0" marR="0" indent="3047848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3657418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4266987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4876557" algn="l" defTabSz="609570" rtl="0" latinLnBrk="0">
        <a:lnSpc>
          <a:spcPct val="100000"/>
        </a:lnSpc>
        <a:spcBef>
          <a:spcPts val="933"/>
        </a:spcBef>
        <a:spcAft>
          <a:spcPts val="0"/>
        </a:spcAft>
        <a:buClrTx/>
        <a:buSzTx/>
        <a:buFont typeface="Arial"/>
        <a:buNone/>
        <a:tabLst/>
        <a:defRPr sz="4267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09570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219140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828709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438278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047848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3657418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266987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4876557" algn="r" defTabSz="6095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83D7AE4-2F6E-204A-A58E-4C6297BCC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05"/>
          <a:stretch/>
        </p:blipFill>
        <p:spPr>
          <a:xfrm flipV="1">
            <a:off x="-14749" y="-25111"/>
            <a:ext cx="12221498" cy="5889200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36B8AEF3-AB44-AD40-B930-FD4AD3A0FD39}"/>
              </a:ext>
            </a:extLst>
          </p:cNvPr>
          <p:cNvSpPr txBox="1"/>
          <p:nvPr/>
        </p:nvSpPr>
        <p:spPr>
          <a:xfrm>
            <a:off x="0" y="1269939"/>
            <a:ext cx="12221497" cy="70788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sz="2600" cap="small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11113" defTabSz="609585">
              <a:defRPr sz="3000" b="1" cap="none">
                <a:latin typeface="+mn-lt"/>
                <a:ea typeface="+mn-ea"/>
                <a:cs typeface="+mn-cs"/>
                <a:sym typeface="Helvetica"/>
              </a:defRPr>
            </a:pPr>
            <a:r>
              <a:rPr lang="en-CA" sz="4000" cap="none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/>
                <a:ea typeface="+mj-ea"/>
                <a:cs typeface="Futura Medium" panose="020B0602020204020303" pitchFamily="34" charset="-79"/>
              </a:rPr>
              <a:t>Leadership for School Change in Post-Pandemic Times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5224C2A7-A3C2-E24A-A761-7AC16FCFC7D5}"/>
              </a:ext>
            </a:extLst>
          </p:cNvPr>
          <p:cNvSpPr txBox="1"/>
          <p:nvPr/>
        </p:nvSpPr>
        <p:spPr>
          <a:xfrm>
            <a:off x="-29497" y="3567128"/>
            <a:ext cx="12221497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sz="2600" cap="small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defTabSz="609585">
              <a:defRPr sz="3000" b="1" cap="none">
                <a:latin typeface="+mn-lt"/>
                <a:ea typeface="+mn-ea"/>
                <a:cs typeface="+mn-cs"/>
                <a:sym typeface="Helvetica"/>
              </a:defRPr>
            </a:pPr>
            <a:r>
              <a:rPr lang="en-CA" sz="2800" b="1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/>
                <a:sym typeface="Helvetica"/>
              </a:rPr>
              <a:t>Education Leadership Forum cum Oxford University Press</a:t>
            </a:r>
          </a:p>
          <a:p>
            <a:pPr defTabSz="609585">
              <a:defRPr sz="3000" b="1" cap="none">
                <a:latin typeface="+mn-lt"/>
                <a:ea typeface="+mn-ea"/>
                <a:cs typeface="+mn-cs"/>
                <a:sym typeface="Helvetica"/>
              </a:defRPr>
            </a:pPr>
            <a:r>
              <a:rPr lang="en-CA" sz="2800" b="1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/>
                <a:sym typeface="Helvetica"/>
              </a:rPr>
              <a:t>Hong Kong’s 60</a:t>
            </a:r>
            <a:r>
              <a:rPr lang="en-CA" sz="2800" b="1" cap="none" baseline="300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/>
                <a:sym typeface="Helvetica"/>
              </a:rPr>
              <a:t>th</a:t>
            </a:r>
            <a:r>
              <a:rPr lang="en-CA" sz="2800" b="1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/>
                <a:sym typeface="Helvetica"/>
              </a:rPr>
              <a:t> Anniversary  </a:t>
            </a:r>
          </a:p>
          <a:p>
            <a:pPr defTabSz="609585">
              <a:defRPr sz="3000" b="1" cap="none">
                <a:latin typeface="+mn-lt"/>
                <a:ea typeface="+mn-ea"/>
                <a:cs typeface="+mn-cs"/>
                <a:sym typeface="Helvetica"/>
              </a:defRPr>
            </a:pPr>
            <a:endParaRPr lang="en-CA" sz="1600" b="1" cap="none" dirty="0">
              <a:effectLst>
                <a:outerShdw blurRad="50800" dist="50800" dir="5400000" algn="ctr" rotWithShape="0">
                  <a:srgbClr val="000000"/>
                </a:outerShdw>
              </a:effectLst>
              <a:latin typeface="Calibri"/>
              <a:sym typeface="Helvetica"/>
            </a:endParaRPr>
          </a:p>
          <a:p>
            <a:pPr defTabSz="609585">
              <a:defRPr sz="3000" b="1" cap="none">
                <a:latin typeface="+mn-lt"/>
                <a:ea typeface="+mn-ea"/>
                <a:cs typeface="+mn-cs"/>
                <a:sym typeface="Helvetica"/>
              </a:defRPr>
            </a:pPr>
            <a:r>
              <a:rPr lang="en-CA" sz="1600" b="1" cap="none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/>
                <a:sym typeface="Helvetica"/>
              </a:rPr>
              <a:t>November 6, </a:t>
            </a:r>
            <a:r>
              <a:rPr lang="en-CA" sz="1600" b="1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/>
                <a:sym typeface="Helvetica"/>
              </a:rPr>
              <a:t>2021</a:t>
            </a:r>
            <a:endParaRPr sz="1100" cap="none" dirty="0">
              <a:effectLst>
                <a:outerShdw blurRad="50800" dist="50800" dir="5400000" algn="ctr" rotWithShape="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2B166CB6-D9B8-424D-AC7B-BCCABC7D27B1}"/>
              </a:ext>
            </a:extLst>
          </p:cNvPr>
          <p:cNvSpPr txBox="1"/>
          <p:nvPr/>
        </p:nvSpPr>
        <p:spPr>
          <a:xfrm>
            <a:off x="3197725" y="2179650"/>
            <a:ext cx="5767051" cy="83099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sz="2600" cap="small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11113" defTabSz="609585">
              <a:defRPr sz="3000" b="1" cap="none">
                <a:latin typeface="+mn-lt"/>
                <a:ea typeface="+mn-ea"/>
                <a:cs typeface="+mn-cs"/>
                <a:sym typeface="Helvetica"/>
              </a:defRPr>
            </a:pPr>
            <a:r>
              <a:rPr lang="en-CA" sz="2400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rPr>
              <a:t>Professor Michael Fullan</a:t>
            </a:r>
            <a:br>
              <a:rPr lang="en-CA" sz="2400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rPr>
            </a:br>
            <a:r>
              <a:rPr lang="en-CA" sz="2400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rPr>
              <a:t>OISE/UT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C2B56-3C29-2B47-BB92-59143D2A6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416" y="5215503"/>
            <a:ext cx="1241167" cy="4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825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1">
            <a:extLst>
              <a:ext uri="{FF2B5EF4-FFF2-40B4-BE49-F238E27FC236}">
                <a16:creationId xmlns:a16="http://schemas.microsoft.com/office/drawing/2014/main" id="{36B8AEF3-AB44-AD40-B930-FD4AD3A0FD39}"/>
              </a:ext>
            </a:extLst>
          </p:cNvPr>
          <p:cNvSpPr txBox="1"/>
          <p:nvPr/>
        </p:nvSpPr>
        <p:spPr>
          <a:xfrm>
            <a:off x="1259220" y="2346305"/>
            <a:ext cx="9703059" cy="70788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sz="2600" cap="small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11113" defTabSz="609585">
              <a:defRPr sz="3000" b="1" cap="none">
                <a:latin typeface="+mn-lt"/>
                <a:ea typeface="+mn-ea"/>
                <a:cs typeface="+mn-cs"/>
                <a:sym typeface="Helvetica"/>
              </a:defRPr>
            </a:pPr>
            <a:r>
              <a:rPr lang="en-CA" sz="4000" b="1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/>
                <a:ea typeface="+mj-ea"/>
                <a:cs typeface="Futura Medium" panose="020B0602020204020303" pitchFamily="34" charset="-79"/>
                <a:sym typeface="Helvetica"/>
              </a:rPr>
              <a:t>Leading in Crisis : Reimagining the Future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2B166CB6-D9B8-424D-AC7B-BCCABC7D27B1}"/>
              </a:ext>
            </a:extLst>
          </p:cNvPr>
          <p:cNvSpPr txBox="1"/>
          <p:nvPr/>
        </p:nvSpPr>
        <p:spPr>
          <a:xfrm>
            <a:off x="3217823" y="3772452"/>
            <a:ext cx="5767051" cy="70788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9" rIns="60959">
            <a:spAutoFit/>
          </a:bodyPr>
          <a:lstStyle>
            <a:lvl1pPr algn="ctr">
              <a:defRPr sz="2600" cap="small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11113" defTabSz="609585">
              <a:defRPr sz="3000" b="1" cap="none">
                <a:latin typeface="+mn-lt"/>
                <a:ea typeface="+mn-ea"/>
                <a:cs typeface="+mn-cs"/>
                <a:sym typeface="Helvetica"/>
              </a:defRPr>
            </a:pPr>
            <a:r>
              <a:rPr lang="en-CA" sz="2000" b="1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rPr>
              <a:t>Professor Michael Fullan</a:t>
            </a:r>
            <a:br>
              <a:rPr lang="en-CA" sz="2000" b="1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rPr>
            </a:br>
            <a:r>
              <a:rPr lang="en-CA" sz="2000" b="1" cap="none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rPr>
              <a:t>OISE/UT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996FB-D0C7-9F4F-9176-E9766478A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90" y="0"/>
            <a:ext cx="10675917" cy="578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694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C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oherence…"/>
          <p:cNvSpPr txBox="1">
            <a:spLocks noGrp="1"/>
          </p:cNvSpPr>
          <p:nvPr>
            <p:ph type="title" idx="4294967295"/>
          </p:nvPr>
        </p:nvSpPr>
        <p:spPr>
          <a:xfrm>
            <a:off x="646176" y="497078"/>
            <a:ext cx="9726613" cy="1169988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i="1" dirty="0">
                <a:solidFill>
                  <a:srgbClr val="002060"/>
                </a:solidFill>
                <a:latin typeface="Avenir Next Condensed" panose="020B0506020202020204" pitchFamily="34" charset="0"/>
              </a:rPr>
              <a:t>Coherence…</a:t>
            </a:r>
          </a:p>
        </p:txBody>
      </p:sp>
      <p:sp>
        <p:nvSpPr>
          <p:cNvPr id="220" name="The shared depth of understanding about the nature of the work."/>
          <p:cNvSpPr txBox="1">
            <a:spLocks noGrp="1"/>
          </p:cNvSpPr>
          <p:nvPr>
            <p:ph type="body" idx="4294967295"/>
          </p:nvPr>
        </p:nvSpPr>
        <p:spPr>
          <a:xfrm>
            <a:off x="646176" y="1764602"/>
            <a:ext cx="6034928" cy="3121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FontTx/>
              <a:buNone/>
              <a:defRPr sz="96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sz="6000" dirty="0">
                <a:solidFill>
                  <a:srgbClr val="002060"/>
                </a:solidFill>
                <a:latin typeface="Abadi MT Condensed Light" panose="020B0306030101010103" pitchFamily="34" charset="77"/>
              </a:rPr>
              <a:t>The shared depth of understanding about the nature of the work.</a:t>
            </a:r>
          </a:p>
        </p:txBody>
      </p:sp>
      <p:pic>
        <p:nvPicPr>
          <p:cNvPr id="221" name="Screen Shot 2016-06-19 at 11.34.39 AM.png" descr="Screen Shot 2016-06-19 at 11.34.39 AM.png"/>
          <p:cNvPicPr>
            <a:picLocks noChangeAspect="1"/>
          </p:cNvPicPr>
          <p:nvPr/>
        </p:nvPicPr>
        <p:blipFill>
          <a:blip r:embed="rId2"/>
          <a:srcRect l="14732" t="599" r="17035" b="1"/>
          <a:stretch>
            <a:fillRect/>
          </a:stretch>
        </p:blipFill>
        <p:spPr>
          <a:xfrm>
            <a:off x="6754256" y="325073"/>
            <a:ext cx="5132944" cy="5122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6"/>
                  <a:pt x="2881" y="3169"/>
                </a:cubicBezTo>
                <a:cubicBezTo>
                  <a:pt x="-961" y="7396"/>
                  <a:pt x="-961" y="14248"/>
                  <a:pt x="2881" y="18474"/>
                </a:cubicBezTo>
                <a:cubicBezTo>
                  <a:pt x="4581" y="20344"/>
                  <a:pt x="6748" y="21385"/>
                  <a:pt x="8969" y="21600"/>
                </a:cubicBezTo>
                <a:lnTo>
                  <a:pt x="10709" y="21600"/>
                </a:lnTo>
                <a:cubicBezTo>
                  <a:pt x="12930" y="21385"/>
                  <a:pt x="15097" y="20344"/>
                  <a:pt x="16797" y="18474"/>
                </a:cubicBezTo>
                <a:cubicBezTo>
                  <a:pt x="20639" y="14248"/>
                  <a:pt x="20639" y="7396"/>
                  <a:pt x="16797" y="3169"/>
                </a:cubicBezTo>
                <a:cubicBezTo>
                  <a:pt x="14875" y="1056"/>
                  <a:pt x="12357" y="0"/>
                  <a:pt x="9839" y="0"/>
                </a:cubicBezTo>
                <a:close/>
              </a:path>
            </a:pathLst>
          </a:custGeom>
          <a:ln w="3175">
            <a:solidFill>
              <a:srgbClr val="F3F7F5"/>
            </a:solidFill>
            <a:miter lim="400000"/>
          </a:ln>
          <a:effectLst>
            <a:outerShdw blurRad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70519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larity of strate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57200"/>
            <a:r>
              <a:rPr dirty="0"/>
              <a:t>Clarity of </a:t>
            </a:r>
            <a:r>
              <a:rPr lang="en-CA" dirty="0"/>
              <a:t>S</a:t>
            </a:r>
            <a:r>
              <a:rPr dirty="0" err="1"/>
              <a:t>trategy</a:t>
            </a:r>
            <a:endParaRPr dirty="0"/>
          </a:p>
        </p:txBody>
      </p:sp>
      <p:sp>
        <p:nvSpPr>
          <p:cNvPr id="224" name="Successful change processes are a function of shaping and reshaping good ideas as they build capacity and ownership."/>
          <p:cNvSpPr txBox="1">
            <a:spLocks noGrp="1"/>
          </p:cNvSpPr>
          <p:nvPr>
            <p:ph type="body" idx="1"/>
          </p:nvPr>
        </p:nvSpPr>
        <p:spPr>
          <a:xfrm>
            <a:off x="632141" y="1682599"/>
            <a:ext cx="10553180" cy="3608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Tx/>
              <a:buSzTx/>
              <a:buFontTx/>
              <a:buNone/>
              <a:defRPr sz="106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sz="6000" dirty="0">
                <a:latin typeface="Abadi MT Condensed Light" panose="020B0306030101010103" pitchFamily="34" charset="77"/>
              </a:rPr>
              <a:t>Successful change processes are a function of shaping and reshaping good ideas as they build capacity and ownership.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BB5B6-BA68-0E4E-A514-0EAB34D4004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40263" y="1483672"/>
            <a:ext cx="3646036" cy="4173416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SzPct val="80000"/>
            </a:pPr>
            <a:r>
              <a:rPr lang="en-US" sz="3733" dirty="0">
                <a:solidFill>
                  <a:schemeClr val="bg1"/>
                </a:solidFill>
              </a:rPr>
              <a:t>Collaborative cultures develop unity of purpose </a:t>
            </a:r>
            <a:r>
              <a:rPr lang="en-US" sz="3733" i="1" dirty="0">
                <a:solidFill>
                  <a:schemeClr val="bg1"/>
                </a:solidFill>
              </a:rPr>
              <a:t>and</a:t>
            </a:r>
            <a:r>
              <a:rPr lang="en-US" sz="3733" dirty="0">
                <a:solidFill>
                  <a:schemeClr val="bg1"/>
                </a:solidFill>
              </a:rPr>
              <a:t> specific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63E1E-D246-174D-9D04-9BA2C2916196}"/>
              </a:ext>
            </a:extLst>
          </p:cNvPr>
          <p:cNvSpPr txBox="1"/>
          <p:nvPr/>
        </p:nvSpPr>
        <p:spPr>
          <a:xfrm>
            <a:off x="904060" y="351666"/>
            <a:ext cx="756447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>
              <a:defRPr/>
            </a:pPr>
            <a:r>
              <a:rPr lang="en-US" sz="4800" dirty="0">
                <a:solidFill>
                  <a:srgbClr val="FFFFFF"/>
                </a:solidFill>
                <a:latin typeface="Footlight MT Light" panose="0204060206030A020304" pitchFamily="18" charset="77"/>
                <a:ea typeface="+mj-ea"/>
                <a:cs typeface="Calibri"/>
                <a:sym typeface="Calibri"/>
              </a:rPr>
              <a:t>Collaboration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C8233-7A6C-444B-B559-37EE9B886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8" y="350931"/>
            <a:ext cx="7789333" cy="5350933"/>
          </a:xfrm>
          <a:prstGeom prst="rect">
            <a:avLst/>
          </a:prstGeom>
          <a:effectLst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34768866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Factors Influencing Student Achievement"/>
          <p:cNvSpPr txBox="1">
            <a:spLocks noGrp="1"/>
          </p:cNvSpPr>
          <p:nvPr>
            <p:ph type="title"/>
          </p:nvPr>
        </p:nvSpPr>
        <p:spPr>
          <a:xfrm>
            <a:off x="378904" y="0"/>
            <a:ext cx="10553183" cy="116919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sz="4000" dirty="0"/>
              <a:t>Factors Influencing Student Achievement</a:t>
            </a:r>
          </a:p>
        </p:txBody>
      </p:sp>
      <p:sp>
        <p:nvSpPr>
          <p:cNvPr id="300" name="Collective teacher efficacy effect size:…"/>
          <p:cNvSpPr txBox="1">
            <a:spLocks noGrp="1"/>
          </p:cNvSpPr>
          <p:nvPr>
            <p:ph type="body" idx="1"/>
          </p:nvPr>
        </p:nvSpPr>
        <p:spPr>
          <a:xfrm>
            <a:off x="-77177" y="2166091"/>
            <a:ext cx="11465347" cy="2525819"/>
          </a:xfrm>
          <a:prstGeom prst="rect">
            <a:avLst/>
          </a:prstGeom>
        </p:spPr>
        <p:txBody>
          <a:bodyPr/>
          <a:lstStyle/>
          <a:p>
            <a:pPr marL="0" lvl="1" indent="304804" algn="ctr">
              <a:spcBef>
                <a:spcPts val="400"/>
              </a:spcBef>
              <a:buClrTx/>
              <a:buSzTx/>
              <a:buNone/>
              <a:defRPr sz="3200"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3000"/>
              <a:t>Collective teacher efficacy effect size:</a:t>
            </a:r>
          </a:p>
          <a:p>
            <a:pPr marL="0" lvl="1" indent="304804" algn="ctr">
              <a:spcBef>
                <a:spcPts val="400"/>
              </a:spcBef>
              <a:buClrTx/>
              <a:buSzTx/>
              <a:buNone/>
              <a:defRPr sz="3200"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3000"/>
              <a:t>1.57</a:t>
            </a:r>
          </a:p>
          <a:p>
            <a:pPr marL="0" lvl="1" indent="304804" algn="ctr">
              <a:spcBef>
                <a:spcPts val="400"/>
              </a:spcBef>
              <a:buClrTx/>
              <a:buSzTx/>
              <a:buNone/>
              <a:defRPr sz="3200"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3000"/>
              <a:t>(all other effect sizes: .065-0.29)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35ADF-7B71-0F4D-9BEB-8260D6709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151" y="1483036"/>
            <a:ext cx="6925456" cy="4616971"/>
          </a:xfrm>
          <a:prstGeom prst="rect">
            <a:avLst/>
          </a:prstGeom>
          <a:effectLst>
            <a:softEdge rad="571500"/>
          </a:effectLst>
        </p:spPr>
      </p:pic>
      <p:sp>
        <p:nvSpPr>
          <p:cNvPr id="569" name="Collective Efficacy"/>
          <p:cNvSpPr txBox="1">
            <a:spLocks noGrp="1"/>
          </p:cNvSpPr>
          <p:nvPr>
            <p:ph type="title" idx="4294967295"/>
          </p:nvPr>
        </p:nvSpPr>
        <p:spPr>
          <a:xfrm>
            <a:off x="0" y="408740"/>
            <a:ext cx="121920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>
                <a:solidFill>
                  <a:schemeClr val="bg1"/>
                </a:solidFill>
                <a:latin typeface="Footlight MT Light" panose="0204060206030A020304" pitchFamily="18" charset="77"/>
              </a:rPr>
              <a:t>Collective Efficacy</a:t>
            </a:r>
          </a:p>
        </p:txBody>
      </p:sp>
      <p:sp>
        <p:nvSpPr>
          <p:cNvPr id="570" name="Shared belief in conjoint capacity to produce results…"/>
          <p:cNvSpPr txBox="1">
            <a:spLocks noGrp="1"/>
          </p:cNvSpPr>
          <p:nvPr>
            <p:ph type="body" idx="4294967295"/>
          </p:nvPr>
        </p:nvSpPr>
        <p:spPr>
          <a:xfrm>
            <a:off x="372099" y="1483036"/>
            <a:ext cx="5723901" cy="39968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04792" indent="-304792">
              <a:spcBef>
                <a:spcPts val="2400"/>
              </a:spcBef>
              <a:buSzPct val="100000"/>
              <a:buFontTx/>
              <a:buChar char="‣"/>
              <a:defRPr sz="2600"/>
            </a:pPr>
            <a:r>
              <a:rPr sz="2800" dirty="0">
                <a:solidFill>
                  <a:schemeClr val="bg1"/>
                </a:solidFill>
              </a:rPr>
              <a:t>Shared belief in conjoint capacity to produce results</a:t>
            </a:r>
          </a:p>
          <a:p>
            <a:pPr marL="304792" indent="-304792">
              <a:spcBef>
                <a:spcPts val="2400"/>
              </a:spcBef>
              <a:buSzPct val="100000"/>
              <a:buFontTx/>
              <a:buChar char="‣"/>
              <a:defRPr sz="2600"/>
            </a:pPr>
            <a:r>
              <a:rPr sz="2800" dirty="0">
                <a:solidFill>
                  <a:schemeClr val="bg1"/>
                </a:solidFill>
              </a:rPr>
              <a:t>Primary input is ‘evidence of impact’</a:t>
            </a:r>
          </a:p>
          <a:p>
            <a:pPr marL="304792" indent="-304792">
              <a:spcBef>
                <a:spcPts val="2400"/>
              </a:spcBef>
              <a:buSzPct val="100000"/>
              <a:buFontTx/>
              <a:buChar char="‣"/>
              <a:defRPr sz="2600"/>
            </a:pPr>
            <a:r>
              <a:rPr sz="2800" dirty="0">
                <a:solidFill>
                  <a:schemeClr val="bg1"/>
                </a:solidFill>
              </a:rPr>
              <a:t>Culture of collaboration to implement high-yield strategies</a:t>
            </a:r>
          </a:p>
          <a:p>
            <a:pPr marL="304792" indent="-304792">
              <a:spcBef>
                <a:spcPts val="2400"/>
              </a:spcBef>
              <a:buSzPct val="100000"/>
              <a:buFontTx/>
              <a:buChar char="‣"/>
              <a:defRPr sz="2600"/>
            </a:pPr>
            <a:r>
              <a:rPr sz="2800" dirty="0">
                <a:solidFill>
                  <a:schemeClr val="bg1"/>
                </a:solidFill>
              </a:rPr>
              <a:t>Leader participates in frequent, specific collaboration</a:t>
            </a:r>
          </a:p>
        </p:txBody>
      </p:sp>
      <p:sp>
        <p:nvSpPr>
          <p:cNvPr id="571" name="—Hattie, 2017"/>
          <p:cNvSpPr txBox="1"/>
          <p:nvPr/>
        </p:nvSpPr>
        <p:spPr>
          <a:xfrm>
            <a:off x="372099" y="5279501"/>
            <a:ext cx="5289543" cy="40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/>
          <a:lstStyle>
            <a:lvl1pPr algn="r" defTabSz="309562">
              <a:spcBef>
                <a:spcPts val="100"/>
              </a:spcBef>
              <a:defRPr>
                <a:solidFill>
                  <a:srgbClr val="434E32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defTabSz="412739">
              <a:spcBef>
                <a:spcPts val="133"/>
              </a:spcBef>
              <a:defRPr/>
            </a:pPr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—Hattie, 2017</a:t>
            </a:r>
          </a:p>
        </p:txBody>
      </p:sp>
    </p:spTree>
    <p:extLst>
      <p:ext uri="{BB962C8B-B14F-4D97-AF65-F5344CB8AC3E}">
        <p14:creationId xmlns:p14="http://schemas.microsoft.com/office/powerpoint/2010/main" val="34515568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656A67B-7213-4645-9D3A-212FC7BED3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481461"/>
            <a:ext cx="12192001" cy="135620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Professional Collaboration with Purpose"/>
          <p:cNvSpPr txBox="1">
            <a:spLocks noGrp="1"/>
          </p:cNvSpPr>
          <p:nvPr>
            <p:ph type="title" idx="4294967295"/>
          </p:nvPr>
        </p:nvSpPr>
        <p:spPr>
          <a:xfrm>
            <a:off x="560832" y="253365"/>
            <a:ext cx="11631167" cy="1122363"/>
          </a:xfrm>
        </p:spPr>
        <p:txBody>
          <a:bodyPr>
            <a:noAutofit/>
          </a:bodyPr>
          <a:lstStyle>
            <a:lvl1pPr>
              <a:defRPr sz="8500"/>
            </a:lvl1pPr>
          </a:lstStyle>
          <a:p>
            <a:r>
              <a:rPr lang="en-CA" sz="5400" dirty="0">
                <a:solidFill>
                  <a:srgbClr val="5081BE"/>
                </a:solidFill>
              </a:rPr>
              <a:t>Professional Collaboration with Purpose</a:t>
            </a:r>
          </a:p>
        </p:txBody>
      </p:sp>
      <p:sp>
        <p:nvSpPr>
          <p:cNvPr id="267" name="Teachers didn’t distinguish between formal and informal collaboration…"/>
          <p:cNvSpPr txBox="1">
            <a:spLocks noGrp="1"/>
          </p:cNvSpPr>
          <p:nvPr>
            <p:ph type="body" idx="4294967295"/>
          </p:nvPr>
        </p:nvSpPr>
        <p:spPr>
          <a:xfrm>
            <a:off x="560833" y="1545070"/>
            <a:ext cx="11472672" cy="4292600"/>
          </a:xfrm>
        </p:spPr>
        <p:txBody>
          <a:bodyPr>
            <a:normAutofit/>
          </a:bodyPr>
          <a:lstStyle/>
          <a:p>
            <a:pPr marL="314325" indent="-314325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500" dirty="0">
                <a:solidFill>
                  <a:srgbClr val="5081BE"/>
                </a:solidFill>
              </a:rPr>
              <a:t>Teachers didn’t distinguish between formal and informal collaboration</a:t>
            </a:r>
          </a:p>
          <a:p>
            <a:pPr marL="314325" indent="-314325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500" dirty="0">
                <a:solidFill>
                  <a:srgbClr val="5081BE"/>
                </a:solidFill>
              </a:rPr>
              <a:t>Candid, deliberative, supportive norms</a:t>
            </a:r>
          </a:p>
          <a:p>
            <a:pPr marL="314325" indent="-314325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500" dirty="0">
                <a:solidFill>
                  <a:srgbClr val="5081BE"/>
                </a:solidFill>
              </a:rPr>
              <a:t>Critical stance on curriculum and pedagogy</a:t>
            </a:r>
          </a:p>
          <a:p>
            <a:pPr marL="314325" indent="-314325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500" dirty="0">
                <a:solidFill>
                  <a:srgbClr val="5081BE"/>
                </a:solidFill>
              </a:rPr>
              <a:t>Strive for continuous innovation and improvement</a:t>
            </a:r>
          </a:p>
          <a:p>
            <a:pPr marL="314325" indent="-314325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500" dirty="0">
                <a:solidFill>
                  <a:srgbClr val="5081BE"/>
                </a:solidFill>
              </a:rPr>
              <a:t>Collaboration sustained and protected from competing external demands</a:t>
            </a:r>
          </a:p>
          <a:p>
            <a:pPr marL="314325" indent="-314325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500" dirty="0">
                <a:solidFill>
                  <a:srgbClr val="5081BE"/>
                </a:solidFill>
              </a:rPr>
              <a:t>Collective sense-making and integration of curriculum policy and existing practice</a:t>
            </a:r>
          </a:p>
        </p:txBody>
      </p:sp>
      <p:sp>
        <p:nvSpPr>
          <p:cNvPr id="266" name="—Datnow &amp; Park, 2019"/>
          <p:cNvSpPr txBox="1"/>
          <p:nvPr/>
        </p:nvSpPr>
        <p:spPr>
          <a:xfrm>
            <a:off x="1044067" y="4660246"/>
            <a:ext cx="10280522" cy="499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algn="r" defTabSz="825500">
              <a:spcBef>
                <a:spcPts val="500"/>
              </a:spcBef>
              <a:defRPr sz="50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1800" dirty="0">
                <a:solidFill>
                  <a:srgbClr val="5081BE"/>
                </a:solidFill>
              </a:rPr>
              <a:t>—</a:t>
            </a:r>
            <a:r>
              <a:rPr sz="1800" dirty="0" err="1">
                <a:solidFill>
                  <a:srgbClr val="5081BE"/>
                </a:solidFill>
              </a:rPr>
              <a:t>Datnow</a:t>
            </a:r>
            <a:r>
              <a:rPr sz="1800" dirty="0">
                <a:solidFill>
                  <a:srgbClr val="5081BE"/>
                </a:solidFill>
              </a:rPr>
              <a:t> &amp; Park, 2019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upporting Teachers Emotionally"/>
          <p:cNvSpPr txBox="1">
            <a:spLocks noGrp="1"/>
          </p:cNvSpPr>
          <p:nvPr>
            <p:ph type="title" idx="4294967295"/>
          </p:nvPr>
        </p:nvSpPr>
        <p:spPr>
          <a:xfrm>
            <a:off x="905263" y="195072"/>
            <a:ext cx="10552113" cy="1122363"/>
          </a:xfrm>
        </p:spPr>
        <p:txBody>
          <a:bodyPr>
            <a:normAutofit/>
          </a:bodyPr>
          <a:lstStyle>
            <a:lvl1pPr>
              <a:defRPr sz="8500"/>
            </a:lvl1pPr>
          </a:lstStyle>
          <a:p>
            <a:r>
              <a:rPr lang="en-CA" sz="5400" dirty="0">
                <a:solidFill>
                  <a:srgbClr val="5081BE"/>
                </a:solidFill>
              </a:rPr>
              <a:t>Supporting Teachers Emotionally</a:t>
            </a:r>
          </a:p>
        </p:txBody>
      </p:sp>
      <p:sp>
        <p:nvSpPr>
          <p:cNvPr id="271" name="Buffering teachers from external demands…"/>
          <p:cNvSpPr txBox="1">
            <a:spLocks noGrp="1"/>
          </p:cNvSpPr>
          <p:nvPr>
            <p:ph type="body" idx="4294967295"/>
          </p:nvPr>
        </p:nvSpPr>
        <p:spPr>
          <a:xfrm>
            <a:off x="865632" y="1287463"/>
            <a:ext cx="10180320" cy="3260153"/>
          </a:xfrm>
        </p:spPr>
        <p:txBody>
          <a:bodyPr>
            <a:noAutofit/>
          </a:bodyPr>
          <a:lstStyle/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3600" dirty="0">
                <a:solidFill>
                  <a:srgbClr val="5081BE"/>
                </a:solidFill>
              </a:rPr>
              <a:t>Buffering teachers from external demands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3600" dirty="0">
                <a:solidFill>
                  <a:srgbClr val="5081BE"/>
                </a:solidFill>
              </a:rPr>
              <a:t>Being a source of inspiration for improving practice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3600" dirty="0">
                <a:solidFill>
                  <a:srgbClr val="5081BE"/>
                </a:solidFill>
              </a:rPr>
              <a:t>Lightening the burden around curriculum design and instructional planning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3600" dirty="0">
                <a:solidFill>
                  <a:srgbClr val="5081BE"/>
                </a:solidFill>
              </a:rPr>
              <a:t>Being a site for celebrating student learning</a:t>
            </a:r>
          </a:p>
        </p:txBody>
      </p:sp>
      <p:sp>
        <p:nvSpPr>
          <p:cNvPr id="6" name="—Datnow &amp; Park, 2019">
            <a:extLst>
              <a:ext uri="{FF2B5EF4-FFF2-40B4-BE49-F238E27FC236}">
                <a16:creationId xmlns:a16="http://schemas.microsoft.com/office/drawing/2014/main" id="{AA3E51C5-FEFA-7E47-A2AC-77251C9B48BF}"/>
              </a:ext>
            </a:extLst>
          </p:cNvPr>
          <p:cNvSpPr txBox="1"/>
          <p:nvPr/>
        </p:nvSpPr>
        <p:spPr>
          <a:xfrm>
            <a:off x="1044067" y="4660246"/>
            <a:ext cx="10280522" cy="499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algn="r" defTabSz="825500">
              <a:spcBef>
                <a:spcPts val="500"/>
              </a:spcBef>
              <a:defRPr sz="50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1800" dirty="0">
                <a:solidFill>
                  <a:srgbClr val="5081BE"/>
                </a:solidFill>
              </a:rPr>
              <a:t>—</a:t>
            </a:r>
            <a:r>
              <a:rPr sz="1800" dirty="0" err="1">
                <a:solidFill>
                  <a:srgbClr val="5081BE"/>
                </a:solidFill>
              </a:rPr>
              <a:t>Datnow</a:t>
            </a:r>
            <a:r>
              <a:rPr sz="1800" dirty="0">
                <a:solidFill>
                  <a:srgbClr val="5081BE"/>
                </a:solidFill>
              </a:rPr>
              <a:t> &amp; Park, 2019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1130F3C-22AB-9046-9845-06B31BC045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739691"/>
            <a:ext cx="12192001" cy="1122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upporting Teachers Emotionally"/>
          <p:cNvSpPr txBox="1">
            <a:spLocks noGrp="1"/>
          </p:cNvSpPr>
          <p:nvPr>
            <p:ph type="title" idx="4294967295"/>
          </p:nvPr>
        </p:nvSpPr>
        <p:spPr>
          <a:xfrm>
            <a:off x="905263" y="463296"/>
            <a:ext cx="8238737" cy="1122363"/>
          </a:xfrm>
        </p:spPr>
        <p:txBody>
          <a:bodyPr>
            <a:noAutofit/>
          </a:bodyPr>
          <a:lstStyle>
            <a:lvl1pPr>
              <a:defRPr sz="8500"/>
            </a:lvl1pPr>
          </a:lstStyle>
          <a:p>
            <a:r>
              <a:rPr lang="en-CA" sz="4400" dirty="0">
                <a:solidFill>
                  <a:srgbClr val="5081BE"/>
                </a:solidFill>
              </a:rPr>
              <a:t>Collaborative Professionalism is NOT Professional Collaboration</a:t>
            </a:r>
          </a:p>
        </p:txBody>
      </p:sp>
      <p:sp>
        <p:nvSpPr>
          <p:cNvPr id="271" name="Buffering teachers from external demands…"/>
          <p:cNvSpPr txBox="1">
            <a:spLocks noGrp="1"/>
          </p:cNvSpPr>
          <p:nvPr>
            <p:ph type="body" idx="4294967295"/>
          </p:nvPr>
        </p:nvSpPr>
        <p:spPr>
          <a:xfrm>
            <a:off x="867411" y="1808862"/>
            <a:ext cx="10180320" cy="3260153"/>
          </a:xfrm>
        </p:spPr>
        <p:txBody>
          <a:bodyPr>
            <a:noAutofit/>
          </a:bodyPr>
          <a:lstStyle/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800" dirty="0">
                <a:solidFill>
                  <a:srgbClr val="5081BE"/>
                </a:solidFill>
              </a:rPr>
              <a:t>The joint work of collaborative professionalism is embedded in the culture and life of the school. 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800" dirty="0">
                <a:solidFill>
                  <a:srgbClr val="5081BE"/>
                </a:solidFill>
              </a:rPr>
              <a:t>Where educators care for each other as fellow professionals as they pursue their challenging work.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800" dirty="0">
                <a:solidFill>
                  <a:srgbClr val="5081BE"/>
                </a:solidFill>
              </a:rPr>
              <a:t>Where they collaborate in ways that are responsive to and inclusive of the culture of their students, themselves, the community and society.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endParaRPr lang="en-CA" sz="2800" dirty="0">
              <a:solidFill>
                <a:srgbClr val="5081BE"/>
              </a:solidFill>
            </a:endParaRPr>
          </a:p>
        </p:txBody>
      </p:sp>
      <p:sp>
        <p:nvSpPr>
          <p:cNvPr id="6" name="—Datnow &amp; Park, 2019">
            <a:extLst>
              <a:ext uri="{FF2B5EF4-FFF2-40B4-BE49-F238E27FC236}">
                <a16:creationId xmlns:a16="http://schemas.microsoft.com/office/drawing/2014/main" id="{AA3E51C5-FEFA-7E47-A2AC-77251C9B48BF}"/>
              </a:ext>
            </a:extLst>
          </p:cNvPr>
          <p:cNvSpPr txBox="1"/>
          <p:nvPr/>
        </p:nvSpPr>
        <p:spPr>
          <a:xfrm>
            <a:off x="955739" y="4980281"/>
            <a:ext cx="10280522" cy="499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algn="r" defTabSz="825500">
              <a:spcBef>
                <a:spcPts val="500"/>
              </a:spcBef>
              <a:defRPr sz="50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CA" sz="1800" dirty="0">
                <a:solidFill>
                  <a:srgbClr val="5081BE"/>
                </a:solidFill>
              </a:rPr>
              <a:t>—Hargreaves &amp; O’Connor, 2018</a:t>
            </a:r>
          </a:p>
          <a:p>
            <a:endParaRPr lang="en-CA" sz="1800" dirty="0">
              <a:solidFill>
                <a:srgbClr val="5081BE"/>
              </a:solidFill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1130F3C-22AB-9046-9845-06B31BC045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097146"/>
            <a:ext cx="12192001" cy="7649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37107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upporting Teachers Emotionally"/>
          <p:cNvSpPr txBox="1">
            <a:spLocks noGrp="1"/>
          </p:cNvSpPr>
          <p:nvPr>
            <p:ph type="title" idx="4294967295"/>
          </p:nvPr>
        </p:nvSpPr>
        <p:spPr>
          <a:xfrm>
            <a:off x="905263" y="463296"/>
            <a:ext cx="8238737" cy="1122363"/>
          </a:xfrm>
        </p:spPr>
        <p:txBody>
          <a:bodyPr>
            <a:noAutofit/>
          </a:bodyPr>
          <a:lstStyle>
            <a:lvl1pPr>
              <a:defRPr sz="8500"/>
            </a:lvl1pPr>
          </a:lstStyle>
          <a:p>
            <a:r>
              <a:rPr lang="en-CA" sz="4400" dirty="0">
                <a:solidFill>
                  <a:srgbClr val="5081BE"/>
                </a:solidFill>
              </a:rPr>
              <a:t>Networks: Go Outside to Get Better Inside</a:t>
            </a:r>
          </a:p>
        </p:txBody>
      </p:sp>
      <p:sp>
        <p:nvSpPr>
          <p:cNvPr id="271" name="Buffering teachers from external demands…"/>
          <p:cNvSpPr txBox="1">
            <a:spLocks noGrp="1"/>
          </p:cNvSpPr>
          <p:nvPr>
            <p:ph type="body" idx="4294967295"/>
          </p:nvPr>
        </p:nvSpPr>
        <p:spPr>
          <a:xfrm>
            <a:off x="905263" y="1550899"/>
            <a:ext cx="10180320" cy="3260153"/>
          </a:xfrm>
        </p:spPr>
        <p:txBody>
          <a:bodyPr>
            <a:noAutofit/>
          </a:bodyPr>
          <a:lstStyle/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800" dirty="0">
                <a:solidFill>
                  <a:srgbClr val="5081BE"/>
                </a:solidFill>
              </a:rPr>
              <a:t>Builds External Networks/Partnerships Hallmarks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800" dirty="0">
                <a:solidFill>
                  <a:srgbClr val="5081BE"/>
                </a:solidFill>
              </a:rPr>
              <a:t>Sees their role as a leader outside the work environment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800" dirty="0">
                <a:solidFill>
                  <a:srgbClr val="5081BE"/>
                </a:solidFill>
              </a:rPr>
              <a:t>Understands their role as part of a network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800" dirty="0">
                <a:solidFill>
                  <a:srgbClr val="5081BE"/>
                </a:solidFill>
              </a:rPr>
              <a:t>Strong ability to engage people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r>
              <a:rPr lang="en-CA" sz="2800" dirty="0">
                <a:solidFill>
                  <a:srgbClr val="5081BE"/>
                </a:solidFill>
              </a:rPr>
              <a:t>Uses technology to expand and manage</a:t>
            </a: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endParaRPr lang="en-CA" sz="2800" dirty="0">
              <a:solidFill>
                <a:srgbClr val="5081BE"/>
              </a:solidFill>
            </a:endParaRPr>
          </a:p>
          <a:p>
            <a:pPr marL="361950" indent="-361950">
              <a:buClr>
                <a:srgbClr val="5081BE"/>
              </a:buClr>
              <a:buSzPct val="80000"/>
              <a:buFont typeface="System Font Regular"/>
              <a:buChar char="‣"/>
            </a:pPr>
            <a:endParaRPr lang="en-CA" sz="2800" dirty="0">
              <a:solidFill>
                <a:srgbClr val="5081BE"/>
              </a:solidFill>
            </a:endParaRPr>
          </a:p>
        </p:txBody>
      </p:sp>
      <p:sp>
        <p:nvSpPr>
          <p:cNvPr id="6" name="—Datnow &amp; Park, 2019">
            <a:extLst>
              <a:ext uri="{FF2B5EF4-FFF2-40B4-BE49-F238E27FC236}">
                <a16:creationId xmlns:a16="http://schemas.microsoft.com/office/drawing/2014/main" id="{AA3E51C5-FEFA-7E47-A2AC-77251C9B48BF}"/>
              </a:ext>
            </a:extLst>
          </p:cNvPr>
          <p:cNvSpPr txBox="1"/>
          <p:nvPr/>
        </p:nvSpPr>
        <p:spPr>
          <a:xfrm>
            <a:off x="905263" y="4205121"/>
            <a:ext cx="10280522" cy="499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algn="r" defTabSz="825500">
              <a:spcBef>
                <a:spcPts val="500"/>
              </a:spcBef>
              <a:defRPr sz="50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CA" sz="1800" dirty="0">
                <a:solidFill>
                  <a:srgbClr val="5081BE"/>
                </a:solidFill>
              </a:rPr>
              <a:t>—Hargreaves &amp; O’Connor, 2018</a:t>
            </a:r>
          </a:p>
          <a:p>
            <a:endParaRPr lang="en-CA" sz="1800" dirty="0">
              <a:solidFill>
                <a:srgbClr val="5081BE"/>
              </a:solidFill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1130F3C-22AB-9046-9845-06B31BC045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239881"/>
            <a:ext cx="12192001" cy="16221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50728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79D27F-2804-6F4B-8061-3B5CDBBEDC5C}"/>
              </a:ext>
            </a:extLst>
          </p:cNvPr>
          <p:cNvSpPr/>
          <p:nvPr/>
        </p:nvSpPr>
        <p:spPr>
          <a:xfrm>
            <a:off x="0" y="56607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CA" sz="4800" dirty="0">
                <a:solidFill>
                  <a:srgbClr val="5081BE"/>
                </a:solidFill>
                <a:latin typeface="Avenir Next Condensed" panose="020B05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Phases of Educational Change</a:t>
            </a:r>
            <a:endParaRPr lang="en-CA" sz="3200" dirty="0">
              <a:solidFill>
                <a:srgbClr val="5081BE"/>
              </a:solidFill>
              <a:latin typeface="Avenir Next Condensed" panose="020B0506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C39B613D-EF44-9543-97BD-FF03E60AB168}"/>
              </a:ext>
            </a:extLst>
          </p:cNvPr>
          <p:cNvSpPr/>
          <p:nvPr/>
        </p:nvSpPr>
        <p:spPr>
          <a:xfrm>
            <a:off x="1229887" y="1697735"/>
            <a:ext cx="3240000" cy="3240000"/>
          </a:xfrm>
          <a:prstGeom prst="ellipse">
            <a:avLst/>
          </a:prstGeom>
          <a:solidFill>
            <a:srgbClr val="941651"/>
          </a:solidFill>
          <a:ln w="12700" cap="flat">
            <a:noFill/>
            <a:miter lim="4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stA="50000" endPos="40000" dir="5400000" sy="-100000" algn="bl" rotWithShape="0"/>
          </a:effectLst>
        </p:spPr>
        <p:txBody>
          <a:bodyPr wrap="square" lIns="60959" tIns="60959" rIns="60959" bIns="60959" numCol="1" anchor="ctr">
            <a:noAutofit/>
          </a:bodyPr>
          <a:lstStyle/>
          <a:p>
            <a:pPr defTabSz="609523" hangingPunct="1">
              <a:defRPr>
                <a:solidFill>
                  <a:srgbClr val="430942"/>
                </a:solidFill>
              </a:defRPr>
            </a:pPr>
            <a:endParaRPr kern="1200">
              <a:solidFill>
                <a:srgbClr val="43094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" name="Multi-faced Climatological Collapse">
            <a:extLst>
              <a:ext uri="{FF2B5EF4-FFF2-40B4-BE49-F238E27FC236}">
                <a16:creationId xmlns:a16="http://schemas.microsoft.com/office/drawing/2014/main" id="{3F5B11FB-8EC2-4C45-8C1C-EFA5DA7B313E}"/>
              </a:ext>
            </a:extLst>
          </p:cNvPr>
          <p:cNvSpPr txBox="1"/>
          <p:nvPr/>
        </p:nvSpPr>
        <p:spPr>
          <a:xfrm>
            <a:off x="1161155" y="1855741"/>
            <a:ext cx="3335424" cy="259932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noAutofit/>
          </a:bodyPr>
          <a:lstStyle>
            <a:lvl1pPr algn="ctr" defTabSz="309562">
              <a:spcBef>
                <a:spcPts val="1400"/>
              </a:spcBef>
              <a:defRPr sz="3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 defTabSz="914332" hangingPunct="1">
              <a:spcBef>
                <a:spcPts val="0"/>
              </a:spcBef>
              <a:defRPr/>
            </a:pPr>
            <a:r>
              <a:rPr lang="en-CA" sz="1600" kern="1200" dirty="0"/>
              <a:t>Phase One:</a:t>
            </a:r>
            <a:br>
              <a:rPr lang="en-CA" sz="2000" kern="1200" dirty="0"/>
            </a:br>
            <a:br>
              <a:rPr lang="en-CA" sz="2000" kern="1200" dirty="0"/>
            </a:br>
            <a:r>
              <a:rPr lang="en-CA" sz="2400" kern="1200" dirty="0"/>
              <a:t>Establishing a </a:t>
            </a:r>
            <a:br>
              <a:rPr lang="en-CA" sz="2400" kern="1200" dirty="0"/>
            </a:br>
            <a:r>
              <a:rPr lang="en-CA" sz="2400" kern="1200" dirty="0"/>
              <a:t>Basic Foundation</a:t>
            </a:r>
            <a:endParaRPr lang="en-US" sz="2800" kern="1200" dirty="0">
              <a:solidFill>
                <a:prstClr val="white"/>
              </a:solidFill>
              <a:latin typeface="Franklin Gothic Book" panose="020B0503020102020204" pitchFamily="34" charset="0"/>
              <a:cs typeface="Calibri"/>
              <a:sym typeface="Calibri"/>
            </a:endParaRPr>
          </a:p>
          <a:p>
            <a:pPr defTabSz="914332" hangingPunct="1">
              <a:spcBef>
                <a:spcPts val="0"/>
              </a:spcBef>
              <a:defRPr/>
            </a:pPr>
            <a:r>
              <a:rPr lang="en-US" sz="28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(</a:t>
            </a:r>
            <a:r>
              <a:rPr lang="en-CA" sz="2000" kern="1200" dirty="0"/>
              <a:t>2003-2012)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BE682D81-ED6D-9144-9D06-8F0E41B871B0}"/>
              </a:ext>
            </a:extLst>
          </p:cNvPr>
          <p:cNvSpPr/>
          <p:nvPr/>
        </p:nvSpPr>
        <p:spPr>
          <a:xfrm>
            <a:off x="7724675" y="1697735"/>
            <a:ext cx="3240000" cy="3240000"/>
          </a:xfrm>
          <a:prstGeom prst="ellipse">
            <a:avLst/>
          </a:prstGeom>
          <a:solidFill>
            <a:srgbClr val="521B93"/>
          </a:solidFill>
          <a:ln w="12700" cap="flat">
            <a:noFill/>
            <a:miter lim="4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stA="50000" endPos="40000" dir="5400000" sy="-100000" algn="bl" rotWithShape="0"/>
          </a:effectLst>
        </p:spPr>
        <p:txBody>
          <a:bodyPr wrap="square" lIns="60959" tIns="60959" rIns="60959" bIns="60959" numCol="1" anchor="ctr">
            <a:noAutofit/>
          </a:bodyPr>
          <a:lstStyle/>
          <a:p>
            <a:pPr defTabSz="609523" hangingPunct="1">
              <a:defRPr/>
            </a:pPr>
            <a:endParaRPr kern="120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4FB75-551D-E645-953B-C7E04D37A649}"/>
              </a:ext>
            </a:extLst>
          </p:cNvPr>
          <p:cNvSpPr txBox="1"/>
          <p:nvPr/>
        </p:nvSpPr>
        <p:spPr>
          <a:xfrm>
            <a:off x="7732879" y="1855741"/>
            <a:ext cx="3229234" cy="24314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32" hangingPunct="1">
              <a:defRPr/>
            </a:pPr>
            <a:r>
              <a:rPr lang="en-US" sz="28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 </a:t>
            </a:r>
          </a:p>
          <a:p>
            <a:pPr algn="ctr" defTabSz="914332" hangingPunct="1">
              <a:defRPr/>
            </a:pPr>
            <a:r>
              <a:rPr lang="en-US" sz="16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Phase Three:</a:t>
            </a:r>
            <a:br>
              <a:rPr lang="en-US" sz="16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</a:br>
            <a:br>
              <a:rPr lang="en-US" sz="20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</a:br>
            <a:r>
              <a:rPr lang="en-US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Overload, Ambiguity, Innovation</a:t>
            </a:r>
          </a:p>
          <a:p>
            <a:pPr algn="ctr" defTabSz="914332" hangingPunct="1">
              <a:defRPr/>
            </a:pPr>
            <a:endParaRPr lang="en-US" sz="2000" kern="1200" dirty="0">
              <a:solidFill>
                <a:prstClr val="white"/>
              </a:solidFill>
              <a:latin typeface="Franklin Gothic Book" panose="020B0503020102020204" pitchFamily="34" charset="0"/>
              <a:cs typeface="Calibri"/>
              <a:sym typeface="Calibri"/>
            </a:endParaRPr>
          </a:p>
          <a:p>
            <a:pPr algn="ctr" defTabSz="914332" hangingPunct="1">
              <a:defRPr/>
            </a:pPr>
            <a:r>
              <a:rPr lang="en-US" sz="20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(2020-present) 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BEA1CF6E-456F-9E46-8780-21D8B4189837}"/>
              </a:ext>
            </a:extLst>
          </p:cNvPr>
          <p:cNvSpPr/>
          <p:nvPr/>
        </p:nvSpPr>
        <p:spPr>
          <a:xfrm>
            <a:off x="4477280" y="1697735"/>
            <a:ext cx="3240000" cy="3240000"/>
          </a:xfrm>
          <a:prstGeom prst="ellipse">
            <a:avLst/>
          </a:prstGeom>
          <a:solidFill>
            <a:srgbClr val="011893"/>
          </a:solidFill>
          <a:ln w="12700" cap="flat">
            <a:noFill/>
            <a:miter lim="4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stA="50000" endPos="40000" dir="5400000" sy="-100000" algn="bl" rotWithShape="0"/>
          </a:effectLst>
        </p:spPr>
        <p:txBody>
          <a:bodyPr wrap="square" lIns="60959" tIns="60959" rIns="60959" bIns="60959" numCol="1" anchor="ctr">
            <a:noAutofit/>
          </a:bodyPr>
          <a:lstStyle/>
          <a:p>
            <a:pPr defTabSz="609523" hangingPunct="1">
              <a:defRPr>
                <a:solidFill>
                  <a:srgbClr val="430942"/>
                </a:solidFill>
              </a:defRPr>
            </a:pPr>
            <a:endParaRPr kern="1200">
              <a:solidFill>
                <a:srgbClr val="43094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Multi-faced Climatological Collapse">
            <a:extLst>
              <a:ext uri="{FF2B5EF4-FFF2-40B4-BE49-F238E27FC236}">
                <a16:creationId xmlns:a16="http://schemas.microsoft.com/office/drawing/2014/main" id="{A52DB5EF-A92F-F146-A341-7CDE6C85C012}"/>
              </a:ext>
            </a:extLst>
          </p:cNvPr>
          <p:cNvSpPr txBox="1"/>
          <p:nvPr/>
        </p:nvSpPr>
        <p:spPr>
          <a:xfrm>
            <a:off x="4512178" y="1855741"/>
            <a:ext cx="3205102" cy="292398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noAutofit/>
          </a:bodyPr>
          <a:lstStyle>
            <a:lvl1pPr algn="ctr" defTabSz="309562">
              <a:spcBef>
                <a:spcPts val="1400"/>
              </a:spcBef>
              <a:defRPr sz="3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 defTabSz="914332" hangingPunct="1">
              <a:spcBef>
                <a:spcPts val="0"/>
              </a:spcBef>
              <a:defRPr/>
            </a:pPr>
            <a:r>
              <a:rPr lang="en-CA" sz="1600" kern="1200" dirty="0"/>
              <a:t>Phase Two:</a:t>
            </a:r>
            <a:br>
              <a:rPr lang="en-CA" sz="1600" kern="1200" dirty="0"/>
            </a:br>
            <a:br>
              <a:rPr lang="en-CA" sz="2000" kern="1200" dirty="0"/>
            </a:br>
            <a:r>
              <a:rPr lang="en-CA" sz="2400" kern="1200" dirty="0"/>
              <a:t>Embedding Capacity Building, Collaboration, Leadership</a:t>
            </a:r>
            <a:endParaRPr lang="en-US" sz="2800" kern="1200" dirty="0">
              <a:solidFill>
                <a:prstClr val="white"/>
              </a:solidFill>
              <a:latin typeface="Franklin Gothic Book" panose="020B0503020102020204" pitchFamily="34" charset="0"/>
              <a:cs typeface="Calibri"/>
              <a:sym typeface="Calibri"/>
            </a:endParaRPr>
          </a:p>
          <a:p>
            <a:pPr defTabSz="914332" hangingPunct="1">
              <a:spcBef>
                <a:spcPts val="0"/>
              </a:spcBef>
              <a:defRPr/>
            </a:pPr>
            <a:r>
              <a:rPr lang="en-US" sz="28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(</a:t>
            </a:r>
            <a:r>
              <a:rPr lang="en-CA" sz="2000" kern="1200" dirty="0"/>
              <a:t>2010-2018+)</a:t>
            </a:r>
          </a:p>
        </p:txBody>
      </p:sp>
    </p:spTree>
    <p:extLst>
      <p:ext uri="{BB962C8B-B14F-4D97-AF65-F5344CB8AC3E}">
        <p14:creationId xmlns:p14="http://schemas.microsoft.com/office/powerpoint/2010/main" val="250391908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6542286-48F8-0A40-A0D7-C3B87222C33E}"/>
              </a:ext>
            </a:extLst>
          </p:cNvPr>
          <p:cNvGrpSpPr/>
          <p:nvPr/>
        </p:nvGrpSpPr>
        <p:grpSpPr>
          <a:xfrm>
            <a:off x="0" y="-12192"/>
            <a:ext cx="12192000" cy="5852160"/>
            <a:chOff x="0" y="292608"/>
            <a:chExt cx="9144000" cy="43891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DC78E88-6946-404A-B6D9-0C0D80A5A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83" b="20567"/>
            <a:stretch/>
          </p:blipFill>
          <p:spPr>
            <a:xfrm>
              <a:off x="0" y="292608"/>
              <a:ext cx="9144000" cy="4389120"/>
            </a:xfrm>
            <a:prstGeom prst="rect">
              <a:avLst/>
            </a:prstGeom>
          </p:spPr>
        </p:pic>
        <p:sp>
          <p:nvSpPr>
            <p:cNvPr id="3" name="Clarity of Strategy">
              <a:extLst>
                <a:ext uri="{FF2B5EF4-FFF2-40B4-BE49-F238E27FC236}">
                  <a16:creationId xmlns:a16="http://schemas.microsoft.com/office/drawing/2014/main" id="{76941F96-13A2-A649-A630-EA170E119E4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6279"/>
              <a:ext cx="9144000" cy="856177"/>
            </a:xfrm>
            <a:prstGeom prst="rect">
              <a:avLst/>
            </a:prstGeom>
          </p:spPr>
          <p:txBody>
            <a:bodyPr/>
            <a:lstStyle>
              <a:lvl1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1pPr>
              <a:lvl2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2pPr>
              <a:lvl3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3pPr>
              <a:lvl4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4pPr>
              <a:lvl5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5pPr>
              <a:lvl6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6pPr>
              <a:lvl7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7pPr>
              <a:lvl8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8pPr>
              <a:lvl9pPr marL="0" marR="0" indent="0" algn="l" defTabSz="914400" rtl="0" latinLnBrk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solidFill>
                    <a:srgbClr val="F6F5F4"/>
                  </a:solidFill>
                  <a:uFillTx/>
                  <a:latin typeface="DIN Condensed"/>
                  <a:ea typeface="DIN Condensed"/>
                  <a:cs typeface="DIN Condensed"/>
                  <a:sym typeface="DIN Condensed"/>
                </a:defRPr>
              </a:lvl9pPr>
            </a:lstStyle>
            <a:p>
              <a:pPr algn="ctr" defTabSz="1219170" hangingPunct="1">
                <a:spcBef>
                  <a:spcPts val="1333"/>
                </a:spcBef>
              </a:pPr>
              <a:r>
                <a:rPr lang="en-CA" sz="6667" dirty="0">
                  <a:solidFill>
                    <a:srgbClr val="FFFFFF"/>
                  </a:solidFill>
                  <a:latin typeface="Abadi MT Condensed Light" panose="020B0306030101010103" pitchFamily="34" charset="77"/>
                  <a:cs typeface="+mn-cs"/>
                </a:rPr>
                <a:t>Connected Autonomy</a:t>
              </a:r>
            </a:p>
          </p:txBody>
        </p:sp>
        <p:sp>
          <p:nvSpPr>
            <p:cNvPr id="4" name="Successful change processes are a function of shaping and reshaping good ideas as they build capacity and ownership.">
              <a:extLst>
                <a:ext uri="{FF2B5EF4-FFF2-40B4-BE49-F238E27FC236}">
                  <a16:creationId xmlns:a16="http://schemas.microsoft.com/office/drawing/2014/main" id="{A06A3CC6-B600-FA4D-AC1D-4665BA2F6407}"/>
                </a:ext>
              </a:extLst>
            </p:cNvPr>
            <p:cNvSpPr txBox="1">
              <a:spLocks/>
            </p:cNvSpPr>
            <p:nvPr/>
          </p:nvSpPr>
          <p:spPr>
            <a:xfrm>
              <a:off x="2284791" y="1380744"/>
              <a:ext cx="4966401" cy="1923634"/>
            </a:xfrm>
            <a:prstGeom prst="rect">
              <a:avLst/>
            </a:prstGeom>
          </p:spPr>
          <p:txBody>
            <a:bodyPr/>
            <a:lstStyle>
              <a:lvl1pPr marL="0" marR="0" indent="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1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4572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2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9144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2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3716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2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8288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2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22860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2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7432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2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32004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2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3657600" algn="l" defTabSz="4572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2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185738" indent="-185738" defTabSz="609585" hangingPunct="1">
                <a:spcBef>
                  <a:spcPts val="933"/>
                </a:spcBef>
                <a:buClr>
                  <a:srgbClr val="FFFFFF"/>
                </a:buClr>
                <a:buSzPct val="80000"/>
                <a:buFont typeface="System Font Regular"/>
                <a:buChar char="‣"/>
              </a:pPr>
              <a:r>
                <a:rPr lang="en-CA" sz="3200" dirty="0">
                  <a:solidFill>
                    <a:srgbClr val="FFFFFF"/>
                  </a:solidFill>
                  <a:latin typeface="Calibri"/>
                  <a:cs typeface="+mn-cs"/>
                </a:rPr>
                <a:t>Be your own person</a:t>
              </a:r>
            </a:p>
            <a:p>
              <a:pPr marL="185738" indent="-185738" defTabSz="609585" hangingPunct="1">
                <a:spcBef>
                  <a:spcPts val="933"/>
                </a:spcBef>
                <a:buClr>
                  <a:srgbClr val="FFFFFF"/>
                </a:buClr>
                <a:buSzPct val="80000"/>
                <a:buFont typeface="System Font Regular"/>
                <a:buChar char="‣"/>
              </a:pPr>
              <a:r>
                <a:rPr lang="en-CA" sz="3200" dirty="0">
                  <a:solidFill>
                    <a:srgbClr val="FFFFFF"/>
                  </a:solidFill>
                  <a:latin typeface="Calibri"/>
                  <a:cs typeface="+mn-cs"/>
                </a:rPr>
                <a:t>Contribute to the learning of others</a:t>
              </a:r>
            </a:p>
            <a:p>
              <a:pPr marL="185738" indent="-185738" defTabSz="609585" hangingPunct="1">
                <a:spcBef>
                  <a:spcPts val="933"/>
                </a:spcBef>
                <a:buClr>
                  <a:srgbClr val="FFFFFF"/>
                </a:buClr>
                <a:buSzPct val="80000"/>
                <a:buFont typeface="System Font Regular"/>
                <a:buChar char="‣"/>
              </a:pPr>
              <a:r>
                <a:rPr lang="en-CA" sz="3200" dirty="0">
                  <a:solidFill>
                    <a:srgbClr val="FFFFFF"/>
                  </a:solidFill>
                  <a:latin typeface="Calibri"/>
                  <a:cs typeface="+mn-cs"/>
                </a:rPr>
                <a:t>Learn from others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32319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98CD9-E93E-A84B-A45D-ACD82D369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38" b="8579"/>
          <a:stretch/>
        </p:blipFill>
        <p:spPr>
          <a:xfrm flipV="1">
            <a:off x="0" y="2133600"/>
            <a:ext cx="12192000" cy="36941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42C42A3-CD3F-A645-9D5B-5A915C3725A2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2157047"/>
          </a:xfrm>
          <a:prstGeom prst="rect">
            <a:avLst/>
          </a:prstGeom>
          <a:solidFill>
            <a:srgbClr val="E2D2AF"/>
          </a:solidFill>
        </p:spPr>
        <p:txBody>
          <a:bodyPr/>
          <a:lstStyle>
            <a:lvl1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chemeClr val="tx1"/>
                </a:solidFill>
                <a:uFillTx/>
                <a:latin typeface="Avenir Next" panose="020B0503020202020204" pitchFamily="34" charset="0"/>
                <a:ea typeface="DIN Condensed Bold"/>
                <a:cs typeface="DIN Condensed Bold"/>
                <a:sym typeface="DIN Condensed Bold"/>
              </a:defRPr>
            </a:lvl1pPr>
            <a:lvl2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  <a:lvl6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6pPr>
            <a:lvl7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7pPr>
            <a:lvl8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8pPr>
            <a:lvl9pPr marL="0" marR="0" indent="0" algn="l" defTabSz="121917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9pPr>
          </a:lstStyle>
          <a:p>
            <a:pPr algn="ctr" defTabSz="1219140" hangingPunct="1">
              <a:defRPr/>
            </a:pPr>
            <a:endParaRPr lang="en-US" sz="1800" dirty="0">
              <a:solidFill>
                <a:srgbClr val="2A1A01"/>
              </a:solidFill>
              <a:latin typeface="Abadi MT Condensed Light" panose="020B0306030101010103" pitchFamily="34" charset="77"/>
            </a:endParaRPr>
          </a:p>
          <a:p>
            <a:pPr algn="ctr" defTabSz="1219140" hangingPunct="1">
              <a:defRPr/>
            </a:pPr>
            <a:r>
              <a:rPr lang="en-US" sz="3600" i="1" dirty="0">
                <a:solidFill>
                  <a:srgbClr val="2A1A01"/>
                </a:solidFill>
                <a:latin typeface="Abadi MT Condensed Light" panose="020B0306030101010103" pitchFamily="34" charset="77"/>
              </a:rPr>
              <a:t>Key Principle </a:t>
            </a:r>
            <a:br>
              <a:rPr lang="en-US" sz="4800" dirty="0">
                <a:solidFill>
                  <a:srgbClr val="2A1A01"/>
                </a:solidFill>
                <a:latin typeface="Abadi MT Condensed Light" panose="020B0306030101010103" pitchFamily="34" charset="77"/>
              </a:rPr>
            </a:br>
            <a:r>
              <a:rPr lang="en-US" sz="4267" dirty="0">
                <a:solidFill>
                  <a:srgbClr val="2A1A01"/>
                </a:solidFill>
                <a:latin typeface="Abadi MT Condensed Light" panose="020B0306030101010103" pitchFamily="34" charset="77"/>
              </a:rPr>
              <a:t>Connected Autonomy: A better Concept than Collaboration</a:t>
            </a:r>
          </a:p>
          <a:p>
            <a:pPr algn="ctr" defTabSz="1219140" hangingPunct="1">
              <a:defRPr/>
            </a:pPr>
            <a:endParaRPr lang="en-US" sz="4800" dirty="0">
              <a:solidFill>
                <a:srgbClr val="2A1A01"/>
              </a:solidFill>
              <a:latin typeface="Abadi MT Condensed Light" panose="020B0306030101010103" pitchFamily="34" charset="77"/>
            </a:endParaRPr>
          </a:p>
          <a:p>
            <a:pPr algn="ctr" defTabSz="1219140" hangingPunct="1">
              <a:defRPr/>
            </a:pPr>
            <a:endParaRPr lang="en-US" sz="4800" dirty="0">
              <a:solidFill>
                <a:srgbClr val="2A1A01"/>
              </a:solidFill>
              <a:latin typeface="Abadi MT Condensed Light" panose="020B0306030101010103" pitchFamily="34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5D279D-C8F8-5048-A63A-708A6AE3A94E}"/>
              </a:ext>
            </a:extLst>
          </p:cNvPr>
          <p:cNvSpPr txBox="1">
            <a:spLocks/>
          </p:cNvSpPr>
          <p:nvPr/>
        </p:nvSpPr>
        <p:spPr>
          <a:xfrm>
            <a:off x="2" y="2157047"/>
            <a:ext cx="12191999" cy="2157047"/>
          </a:xfrm>
          <a:prstGeom prst="rect">
            <a:avLst/>
          </a:prstGeom>
          <a:solidFill>
            <a:srgbClr val="E2D2AF">
              <a:alpha val="67843"/>
            </a:srgbClr>
          </a:solidFill>
        </p:spPr>
        <p:txBody>
          <a:bodyPr/>
          <a:lstStyle>
            <a:lvl1pPr marL="0" marR="0" indent="0" algn="l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ea typeface="+mj-ea"/>
                <a:cs typeface="+mj-cs"/>
                <a:sym typeface="Calibri"/>
              </a:defRPr>
            </a:lvl1pPr>
            <a:lvl2pPr marL="0" marR="0" indent="609585" algn="l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ea typeface="+mj-ea"/>
                <a:cs typeface="+mj-cs"/>
                <a:sym typeface="Calibri"/>
              </a:defRPr>
            </a:lvl2pPr>
            <a:lvl3pPr marL="0" marR="0" indent="1219170" algn="l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ea typeface="+mj-ea"/>
                <a:cs typeface="+mj-cs"/>
                <a:sym typeface="Calibri"/>
              </a:defRPr>
            </a:lvl3pPr>
            <a:lvl4pPr marL="0" marR="0" indent="1828754" algn="l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ea typeface="+mj-ea"/>
                <a:cs typeface="+mj-cs"/>
                <a:sym typeface="Calibri"/>
              </a:defRPr>
            </a:lvl4pPr>
            <a:lvl5pPr marL="0" marR="0" indent="2438339" algn="l" defTabSz="6095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ea typeface="+mj-ea"/>
                <a:cs typeface="+mj-cs"/>
                <a:sym typeface="Calibri"/>
              </a:defRPr>
            </a:lvl5pPr>
            <a:lvl6pPr marL="0" marR="0" indent="3047924" algn="l" defTabSz="609585" rtl="0" latinLnBrk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3657509" algn="l" defTabSz="609585" rtl="0" latinLnBrk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4267093" algn="l" defTabSz="609585" rtl="0" latinLnBrk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4876678" algn="l" defTabSz="609585" rtl="0" latinLnBrk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267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763569" indent="-204783" defTabSz="609570" hangingPunct="1">
              <a:buSzPct val="80000"/>
              <a:buFont typeface="System Font Regular"/>
              <a:buChar char="‣"/>
              <a:tabLst>
                <a:tab pos="1990676" algn="l"/>
                <a:tab pos="11191595" algn="l"/>
              </a:tabLst>
              <a:defRPr/>
            </a:pPr>
            <a:r>
              <a:rPr lang="en-US" sz="2800" dirty="0">
                <a:cs typeface="Calibri"/>
              </a:rPr>
              <a:t>A single concept that encompasses the state of being relatively </a:t>
            </a:r>
            <a:br>
              <a:rPr lang="en-US" sz="2800" dirty="0">
                <a:cs typeface="Calibri"/>
              </a:rPr>
            </a:br>
            <a:r>
              <a:rPr lang="en-US" sz="2800" dirty="0">
                <a:cs typeface="Calibri"/>
              </a:rPr>
              <a:t>autonomous, and related to others. </a:t>
            </a:r>
          </a:p>
          <a:p>
            <a:pPr marL="763569" indent="-204783" defTabSz="609570" hangingPunct="1">
              <a:buSzPct val="80000"/>
              <a:buFont typeface="System Font Regular"/>
              <a:buChar char="‣"/>
              <a:tabLst>
                <a:tab pos="1990676" algn="l"/>
                <a:tab pos="11191595" algn="l"/>
              </a:tabLst>
              <a:defRPr/>
            </a:pPr>
            <a:r>
              <a:rPr lang="en-US" sz="2800" dirty="0">
                <a:cs typeface="Calibri"/>
              </a:rPr>
              <a:t>Independence and responsibility to others are simultaneously embraced.</a:t>
            </a:r>
          </a:p>
          <a:p>
            <a:pPr marL="763569" indent="-204783" defTabSz="609570" hangingPunct="1">
              <a:buSzPct val="80000"/>
              <a:buFont typeface="System Font Regular"/>
              <a:buChar char="‣"/>
              <a:tabLst>
                <a:tab pos="1990676" algn="l"/>
                <a:tab pos="11191595" algn="l"/>
              </a:tabLst>
              <a:defRPr/>
            </a:pPr>
            <a:r>
              <a:rPr lang="en-US" sz="2800" dirty="0">
                <a:cs typeface="Calibri"/>
              </a:rPr>
              <a:t>The progress of individuals and the group are equally valued.</a:t>
            </a:r>
          </a:p>
          <a:p>
            <a:pPr marL="722295" defTabSz="609570" hangingPunct="1">
              <a:buSzPct val="80000"/>
              <a:tabLst>
                <a:tab pos="1990676" algn="l"/>
                <a:tab pos="11191595" algn="l"/>
              </a:tabLst>
              <a:defRPr/>
            </a:pPr>
            <a:endParaRPr lang="en-US" sz="2800" dirty="0">
              <a:cs typeface="Calibri"/>
            </a:endParaRPr>
          </a:p>
          <a:p>
            <a:pPr defTabSz="609570" hangingPunct="1">
              <a:defRPr/>
            </a:pP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0266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5CEEF7-BF21-B74C-BD31-4243A2F82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85"/>
          <a:stretch/>
        </p:blipFill>
        <p:spPr>
          <a:xfrm>
            <a:off x="8804" y="292331"/>
            <a:ext cx="12192000" cy="49868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4E89AF-41F7-8240-AFD0-CBD49929257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Effect Size: 5 Factors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FAD0393-02BC-784B-8D9A-8E3E956B0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019"/>
          <a:stretch/>
        </p:blipFill>
        <p:spPr>
          <a:xfrm>
            <a:off x="1" y="4239881"/>
            <a:ext cx="12192000" cy="15894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—Datnow &amp; Park, 2019">
            <a:extLst>
              <a:ext uri="{FF2B5EF4-FFF2-40B4-BE49-F238E27FC236}">
                <a16:creationId xmlns:a16="http://schemas.microsoft.com/office/drawing/2014/main" id="{C535156C-6C81-ED4D-8E62-036BF22AFFF0}"/>
              </a:ext>
            </a:extLst>
          </p:cNvPr>
          <p:cNvSpPr txBox="1"/>
          <p:nvPr/>
        </p:nvSpPr>
        <p:spPr>
          <a:xfrm>
            <a:off x="838200" y="5102271"/>
            <a:ext cx="10280522" cy="499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algn="r" defTabSz="825500">
              <a:spcBef>
                <a:spcPts val="500"/>
              </a:spcBef>
              <a:defRPr sz="5000">
                <a:solidFill>
                  <a:srgbClr val="00447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CA" sz="1800" dirty="0">
                <a:solidFill>
                  <a:srgbClr val="445380"/>
                </a:solidFill>
              </a:rPr>
              <a:t>Viviane Robinson</a:t>
            </a:r>
          </a:p>
        </p:txBody>
      </p:sp>
    </p:spTree>
    <p:extLst>
      <p:ext uri="{BB962C8B-B14F-4D97-AF65-F5344CB8AC3E}">
        <p14:creationId xmlns:p14="http://schemas.microsoft.com/office/powerpoint/2010/main" val="23074107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AD917-23EF-744B-A2C9-5AAD891A1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35" y="-18240"/>
            <a:ext cx="10408596" cy="58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807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4092E-1606-CF41-B064-8F3B807BD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273"/>
          <a:stretch/>
        </p:blipFill>
        <p:spPr>
          <a:xfrm>
            <a:off x="0" y="0"/>
            <a:ext cx="12192000" cy="5879147"/>
          </a:xfrm>
          <a:prstGeom prst="rect">
            <a:avLst/>
          </a:prstGeom>
        </p:spPr>
      </p:pic>
      <p:sp>
        <p:nvSpPr>
          <p:cNvPr id="3" name="Shape 396">
            <a:extLst>
              <a:ext uri="{FF2B5EF4-FFF2-40B4-BE49-F238E27FC236}">
                <a16:creationId xmlns:a16="http://schemas.microsoft.com/office/drawing/2014/main" id="{B63C8FFB-97EB-5E47-B35E-9A3129A5B464}"/>
              </a:ext>
            </a:extLst>
          </p:cNvPr>
          <p:cNvSpPr txBox="1">
            <a:spLocks/>
          </p:cNvSpPr>
          <p:nvPr/>
        </p:nvSpPr>
        <p:spPr>
          <a:xfrm>
            <a:off x="3" y="457611"/>
            <a:ext cx="10264209" cy="1141569"/>
          </a:xfrm>
          <a:prstGeom prst="rect">
            <a:avLst/>
          </a:prstGeom>
          <a:solidFill>
            <a:schemeClr val="accent5">
              <a:lumMod val="50000"/>
              <a:alpha val="49000"/>
            </a:schemeClr>
          </a:solidFill>
        </p:spPr>
        <p:txBody>
          <a:bodyPr anchor="ctr" anchorCtr="0"/>
          <a:lstStyle>
            <a:lvl1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F6F5F4"/>
                </a:solidFill>
                <a:uFillTx/>
                <a:latin typeface="DIN Condensed"/>
                <a:ea typeface="DIN Condensed"/>
                <a:cs typeface="DIN Condensed"/>
                <a:sym typeface="DIN Condensed"/>
              </a:defRPr>
            </a:lvl9pPr>
          </a:lstStyle>
          <a:p>
            <a:pPr algn="ctr" hangingPunct="1">
              <a:defRPr/>
            </a:pPr>
            <a:r>
              <a:rPr lang="en-CA" sz="4800" b="1" kern="1200" dirty="0">
                <a:latin typeface="Calibri"/>
              </a:rPr>
              <a:t>Conditions for Internal Accountability</a:t>
            </a:r>
          </a:p>
        </p:txBody>
      </p:sp>
      <p:sp>
        <p:nvSpPr>
          <p:cNvPr id="4" name="Shape 397">
            <a:extLst>
              <a:ext uri="{FF2B5EF4-FFF2-40B4-BE49-F238E27FC236}">
                <a16:creationId xmlns:a16="http://schemas.microsoft.com/office/drawing/2014/main" id="{79C70AC1-88E2-7547-A70F-979477DD28F7}"/>
              </a:ext>
            </a:extLst>
          </p:cNvPr>
          <p:cNvSpPr txBox="1">
            <a:spLocks/>
          </p:cNvSpPr>
          <p:nvPr/>
        </p:nvSpPr>
        <p:spPr>
          <a:xfrm>
            <a:off x="1927790" y="1843431"/>
            <a:ext cx="8336419" cy="3822356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558786" indent="-304792" hangingPunct="1">
              <a:buClr>
                <a:srgbClr val="000000"/>
              </a:buClr>
              <a:buSzPct val="80000"/>
              <a:buFont typeface="Arial"/>
              <a:buChar char="‣"/>
              <a:defRPr sz="3000"/>
            </a:pPr>
            <a:r>
              <a:rPr lang="en-CA" sz="4000" kern="1200" dirty="0">
                <a:latin typeface="Calibri"/>
                <a:cs typeface="Calibri"/>
              </a:rPr>
              <a:t>Specificity (practices and outcomes)</a:t>
            </a:r>
          </a:p>
          <a:p>
            <a:pPr marL="558786" indent="-304792" hangingPunct="1">
              <a:buClr>
                <a:srgbClr val="000000"/>
              </a:buClr>
              <a:buSzPct val="80000"/>
              <a:buFont typeface="Arial"/>
              <a:buChar char="‣"/>
              <a:defRPr sz="3000"/>
            </a:pPr>
            <a:r>
              <a:rPr lang="en-CA" sz="4000" kern="1200" dirty="0">
                <a:latin typeface="Calibri"/>
                <a:cs typeface="Calibri"/>
              </a:rPr>
              <a:t>Transparency (results are known inside and outside the organization)</a:t>
            </a:r>
          </a:p>
          <a:p>
            <a:pPr marL="558786" indent="-304792" hangingPunct="1">
              <a:buClr>
                <a:srgbClr val="000000"/>
              </a:buClr>
              <a:buSzPct val="80000"/>
              <a:buFont typeface="Arial"/>
              <a:buChar char="‣"/>
              <a:defRPr sz="3000"/>
            </a:pPr>
            <a:r>
              <a:rPr lang="en-CA" sz="4000" kern="1200" dirty="0">
                <a:latin typeface="Calibri"/>
                <a:cs typeface="Calibri"/>
              </a:rPr>
              <a:t>Non-judgmentalism</a:t>
            </a:r>
          </a:p>
          <a:p>
            <a:pPr marL="558786" indent="-304792" hangingPunct="1">
              <a:buClr>
                <a:srgbClr val="000000"/>
              </a:buClr>
              <a:buSzPct val="80000"/>
              <a:buFont typeface="Arial"/>
              <a:buChar char="‣"/>
              <a:defRPr sz="3000"/>
            </a:pPr>
            <a:r>
              <a:rPr lang="en-CA" sz="4000" kern="1200" dirty="0">
                <a:latin typeface="Calibri"/>
                <a:cs typeface="Calibri"/>
              </a:rPr>
              <a:t>Trust and interact</a:t>
            </a:r>
          </a:p>
        </p:txBody>
      </p:sp>
    </p:spTree>
    <p:extLst>
      <p:ext uri="{BB962C8B-B14F-4D97-AF65-F5344CB8AC3E}">
        <p14:creationId xmlns:p14="http://schemas.microsoft.com/office/powerpoint/2010/main" val="302424339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roup"/>
          <p:cNvGrpSpPr/>
          <p:nvPr/>
        </p:nvGrpSpPr>
        <p:grpSpPr>
          <a:xfrm>
            <a:off x="3809702" y="6238"/>
            <a:ext cx="4602778" cy="5736468"/>
            <a:chOff x="0" y="0"/>
            <a:chExt cx="11083131" cy="13812967"/>
          </a:xfrm>
        </p:grpSpPr>
        <p:pic>
          <p:nvPicPr>
            <p:cNvPr id="471" name="Nuance-cover.png" descr="Nuance-cover.png"/>
            <p:cNvPicPr>
              <a:picLocks noChangeAspect="1"/>
            </p:cNvPicPr>
            <p:nvPr/>
          </p:nvPicPr>
          <p:blipFill>
            <a:blip r:embed="rId2"/>
            <a:srcRect l="13270" t="10603" b="4350"/>
            <a:stretch>
              <a:fillRect/>
            </a:stretch>
          </p:blipFill>
          <p:spPr>
            <a:xfrm>
              <a:off x="0" y="0"/>
              <a:ext cx="11083131" cy="138129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2" name="WHY SOME LEADERS SUCCEED AND OTHERS FAIL"/>
            <p:cNvSpPr txBox="1"/>
            <p:nvPr/>
          </p:nvSpPr>
          <p:spPr>
            <a:xfrm>
              <a:off x="3323898" y="10437043"/>
              <a:ext cx="5443798" cy="5334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ctr" defTabSz="825500">
                <a:defRPr sz="2800">
                  <a:solidFill>
                    <a:srgbClr val="FFFFFF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lvl1pPr>
            </a:lstStyle>
            <a:p>
              <a:pPr defTabSz="412750"/>
              <a:r>
                <a:rPr sz="1400"/>
                <a:t>WHY SOME LEADERS SUCCEED AND OTHERS FAIL</a:t>
              </a:r>
            </a:p>
          </p:txBody>
        </p:sp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3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Nuance-cover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3270" t="10603" r="62253" b="4350"/>
          <a:stretch/>
        </p:blipFill>
        <p:spPr>
          <a:xfrm>
            <a:off x="1" y="0"/>
            <a:ext cx="1322961" cy="57937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67EFDB-71CB-374D-BF4C-7CD629920722}"/>
              </a:ext>
            </a:extLst>
          </p:cNvPr>
          <p:cNvGrpSpPr/>
          <p:nvPr/>
        </p:nvGrpSpPr>
        <p:grpSpPr>
          <a:xfrm>
            <a:off x="1695189" y="684862"/>
            <a:ext cx="9866334" cy="4216539"/>
            <a:chOff x="1695189" y="1173376"/>
            <a:chExt cx="9866334" cy="421653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1E1270A-70D0-DF4E-AB71-E9F1E753DD61}"/>
                </a:ext>
              </a:extLst>
            </p:cNvPr>
            <p:cNvSpPr/>
            <p:nvPr/>
          </p:nvSpPr>
          <p:spPr>
            <a:xfrm>
              <a:off x="1695189" y="1173376"/>
              <a:ext cx="9866334" cy="4216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hangingPunct="1">
                <a:buSzPct val="80000"/>
                <a:defRPr/>
              </a:pPr>
              <a:r>
                <a:rPr lang="en-CA" sz="4800" kern="1200" dirty="0">
                  <a:solidFill>
                    <a:schemeClr val="bg1">
                      <a:lumMod val="95000"/>
                    </a:schemeClr>
                  </a:solidFill>
                  <a:latin typeface="Avenir Next Condensed" panose="020B0506020202020204" pitchFamily="34" charset="0"/>
                  <a:ea typeface="+mn-ea"/>
                  <a:cs typeface="+mn-cs"/>
                </a:rPr>
                <a:t>Defining </a:t>
              </a:r>
              <a:r>
                <a:rPr lang="en-CA" sz="4800" i="1" kern="1200" dirty="0">
                  <a:solidFill>
                    <a:schemeClr val="bg1">
                      <a:lumMod val="95000"/>
                    </a:schemeClr>
                  </a:solidFill>
                  <a:latin typeface="Avenir Next Condensed" panose="020B0506020202020204" pitchFamily="34" charset="0"/>
                  <a:ea typeface="+mn-ea"/>
                  <a:cs typeface="+mn-cs"/>
                </a:rPr>
                <a:t>Nuance</a:t>
              </a:r>
              <a:r>
                <a:rPr lang="en-CA" sz="4800" kern="1200" dirty="0">
                  <a:solidFill>
                    <a:schemeClr val="bg1">
                      <a:lumMod val="95000"/>
                    </a:schemeClr>
                  </a:solidFill>
                  <a:latin typeface="Avenir Next Condensed" panose="020B0506020202020204" pitchFamily="34" charset="0"/>
                  <a:ea typeface="+mn-ea"/>
                  <a:cs typeface="+mn-cs"/>
                </a:rPr>
                <a:t> Leadership</a:t>
              </a:r>
            </a:p>
            <a:p>
              <a:pPr algn="ctr" defTabSz="914400" hangingPunct="1">
                <a:buSzPct val="80000"/>
                <a:defRPr/>
              </a:pPr>
              <a:r>
                <a:rPr lang="en-CA" sz="2800" b="1" i="1" kern="1200" dirty="0">
                  <a:solidFill>
                    <a:schemeClr val="bg1">
                      <a:lumMod val="95000"/>
                    </a:schemeClr>
                  </a:solidFill>
                  <a:latin typeface="Abadi MT Condensed Light" panose="020B0306030101010103" pitchFamily="34" charset="77"/>
                  <a:ea typeface="+mn-ea"/>
                  <a:cs typeface="Geeza Pro" panose="02000400000000000000" pitchFamily="2" charset="-78"/>
                </a:rPr>
                <a:t> </a:t>
              </a:r>
              <a:endParaRPr lang="en-CA" sz="2800" i="1" kern="1200" dirty="0">
                <a:solidFill>
                  <a:schemeClr val="bg1">
                    <a:lumMod val="95000"/>
                  </a:schemeClr>
                </a:solidFill>
                <a:latin typeface="Abadi MT Condensed Light" panose="020B0306030101010103" pitchFamily="34" charset="77"/>
                <a:ea typeface="+mn-ea"/>
                <a:cs typeface="Geeza Pro" panose="02000400000000000000" pitchFamily="2" charset="-78"/>
              </a:endParaRPr>
            </a:p>
            <a:p>
              <a:pPr defTabSz="914400" hangingPunct="1">
                <a:buSzPct val="80000"/>
                <a:defRPr/>
              </a:pPr>
              <a:endParaRPr lang="en-CA" sz="3200" kern="1200" dirty="0">
                <a:solidFill>
                  <a:schemeClr val="bg1">
                    <a:lumMod val="95000"/>
                  </a:schemeClr>
                </a:solidFill>
                <a:latin typeface="Avenir Next Condensed" panose="020B0506020202020204" pitchFamily="34" charset="0"/>
                <a:ea typeface="+mn-ea"/>
                <a:cs typeface="+mn-cs"/>
              </a:endParaRPr>
            </a:p>
            <a:p>
              <a:pPr defTabSz="914400" hangingPunct="1">
                <a:buSzPct val="80000"/>
                <a:defRPr/>
              </a:pPr>
              <a:endParaRPr lang="en-CA" sz="2000" kern="1200" dirty="0">
                <a:solidFill>
                  <a:schemeClr val="bg1">
                    <a:lumMod val="95000"/>
                  </a:schemeClr>
                </a:solidFill>
                <a:latin typeface="Avenir Next Condensed" panose="020B0506020202020204" pitchFamily="34" charset="0"/>
                <a:ea typeface="+mn-ea"/>
                <a:cs typeface="+mn-cs"/>
              </a:endParaRPr>
            </a:p>
            <a:p>
              <a:pPr defTabSz="914400" hangingPunct="1">
                <a:buSzPct val="80000"/>
                <a:defRPr/>
              </a:pPr>
              <a:endParaRPr lang="en-CA" sz="2000" kern="1200" dirty="0">
                <a:solidFill>
                  <a:schemeClr val="bg1">
                    <a:lumMod val="95000"/>
                  </a:schemeClr>
                </a:solidFill>
                <a:latin typeface="Avenir Next Condensed" panose="020B0506020202020204" pitchFamily="34" charset="0"/>
                <a:ea typeface="+mn-ea"/>
                <a:cs typeface="+mn-cs"/>
              </a:endParaRPr>
            </a:p>
            <a:p>
              <a:pPr marL="12700" lvl="1" indent="0" algn="ctr" defTabSz="914400" hangingPunct="1">
                <a:buSzPct val="80000"/>
                <a:defRPr/>
              </a:pPr>
              <a:r>
                <a:rPr lang="en-CA" sz="2800" kern="1200" dirty="0">
                  <a:solidFill>
                    <a:schemeClr val="bg1">
                      <a:lumMod val="95000"/>
                    </a:schemeClr>
                  </a:solidFill>
                  <a:latin typeface="Avenir Next Condensed" panose="020B0506020202020204" pitchFamily="34" charset="0"/>
                  <a:ea typeface="+mn-ea"/>
                  <a:cs typeface="+mn-cs"/>
                </a:rPr>
                <a:t>Action Informed by </a:t>
              </a:r>
              <a:r>
                <a:rPr lang="en-CA" sz="2800" b="1" kern="1200" dirty="0">
                  <a:solidFill>
                    <a:schemeClr val="bg1">
                      <a:lumMod val="95000"/>
                    </a:schemeClr>
                  </a:solidFill>
                  <a:latin typeface="Avenir Next Condensed" panose="020B0506020202020204" pitchFamily="34" charset="0"/>
                  <a:ea typeface="+mn-ea"/>
                  <a:cs typeface="+mn-cs"/>
                </a:rPr>
                <a:t>Deep Contextual Literacy</a:t>
              </a:r>
              <a:endParaRPr lang="en-CA" sz="2800" kern="1200" dirty="0">
                <a:solidFill>
                  <a:schemeClr val="bg1">
                    <a:lumMod val="95000"/>
                  </a:schemeClr>
                </a:solidFill>
                <a:latin typeface="Avenir Next Condensed" panose="020B0506020202020204" pitchFamily="34" charset="0"/>
                <a:ea typeface="+mn-ea"/>
                <a:cs typeface="+mn-cs"/>
              </a:endParaRPr>
            </a:p>
            <a:p>
              <a:pPr marL="457200" lvl="1" indent="0" defTabSz="914400" hangingPunct="1">
                <a:buSzPct val="80000"/>
                <a:defRPr/>
              </a:pPr>
              <a:endParaRPr lang="en-CA" sz="2800" kern="1200" dirty="0">
                <a:solidFill>
                  <a:schemeClr val="bg1">
                    <a:lumMod val="95000"/>
                  </a:schemeClr>
                </a:solidFill>
                <a:latin typeface="Avenir Next Condensed" panose="020B0506020202020204" pitchFamily="34" charset="0"/>
                <a:ea typeface="+mn-ea"/>
                <a:cs typeface="+mn-cs"/>
              </a:endParaRPr>
            </a:p>
            <a:p>
              <a:pPr marL="457200" lvl="1" indent="0" defTabSz="914400" hangingPunct="1">
                <a:buSzPct val="80000"/>
                <a:defRPr/>
              </a:pPr>
              <a:br>
                <a:rPr lang="en-CA" sz="3200" kern="1200" dirty="0">
                  <a:solidFill>
                    <a:schemeClr val="bg1">
                      <a:lumMod val="95000"/>
                    </a:schemeClr>
                  </a:solidFill>
                  <a:latin typeface="Avenir Next Condensed" panose="020B0506020202020204" pitchFamily="34" charset="0"/>
                  <a:ea typeface="+mn-ea"/>
                  <a:cs typeface="+mn-cs"/>
                </a:rPr>
              </a:br>
              <a:endParaRPr lang="en-US" sz="3200" kern="1200" dirty="0">
                <a:solidFill>
                  <a:schemeClr val="bg1">
                    <a:lumMod val="95000"/>
                  </a:schemeClr>
                </a:solidFill>
                <a:latin typeface="Avenir Next Condensed" panose="020B0506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F0B28D8-7A52-9D40-8F68-D3A31997686C}"/>
                </a:ext>
              </a:extLst>
            </p:cNvPr>
            <p:cNvCxnSpPr/>
            <p:nvPr/>
          </p:nvCxnSpPr>
          <p:spPr>
            <a:xfrm>
              <a:off x="3557392" y="2542784"/>
              <a:ext cx="6175331" cy="0"/>
            </a:xfrm>
            <a:prstGeom prst="line">
              <a:avLst/>
            </a:prstGeom>
            <a:ln w="34925">
              <a:solidFill>
                <a:srgbClr val="868D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45597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D1468B-A1C2-6D4F-A3BB-43C959954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669" y="910470"/>
            <a:ext cx="7765332" cy="5044666"/>
          </a:xfrm>
          <a:prstGeom prst="ellipse">
            <a:avLst/>
          </a:prstGeom>
          <a:effectLst>
            <a:softEdge rad="4191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FC2070-57E3-0B41-80C9-8A382C68FD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0858"/>
            <a:ext cx="12192000" cy="1139825"/>
          </a:xfrm>
        </p:spPr>
        <p:txBody>
          <a:bodyPr anchor="ctr"/>
          <a:lstStyle/>
          <a:p>
            <a:pPr algn="ctr"/>
            <a:r>
              <a:rPr lang="en-US" sz="5333" dirty="0">
                <a:solidFill>
                  <a:schemeClr val="bg1">
                    <a:lumMod val="95000"/>
                  </a:schemeClr>
                </a:solidFill>
              </a:rPr>
              <a:t>Key Leadership for Change Finding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72540-3F8F-8148-BAB8-7E9C17D1F8E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8640" y="1575110"/>
            <a:ext cx="4663440" cy="4035598"/>
          </a:xfrm>
          <a:noFill/>
        </p:spPr>
        <p:txBody>
          <a:bodyPr anchor="ctr"/>
          <a:lstStyle/>
          <a:p>
            <a:pPr marL="227013">
              <a:buClr>
                <a:srgbClr val="002060"/>
              </a:buClr>
              <a:buSzPct val="80000"/>
            </a:pPr>
            <a:r>
              <a:rPr lang="en-US" dirty="0">
                <a:solidFill>
                  <a:schemeClr val="bg1"/>
                </a:solidFill>
              </a:rPr>
              <a:t>Success occurs when leaders </a:t>
            </a:r>
            <a:r>
              <a:rPr lang="en-US" i="1" dirty="0">
                <a:solidFill>
                  <a:schemeClr val="bg1"/>
                </a:solidFill>
              </a:rPr>
              <a:t>participate as learners</a:t>
            </a:r>
            <a:r>
              <a:rPr lang="en-US" dirty="0">
                <a:solidFill>
                  <a:schemeClr val="bg1"/>
                </a:solidFill>
              </a:rPr>
              <a:t> with staff in changing the culture.</a:t>
            </a:r>
          </a:p>
        </p:txBody>
      </p:sp>
    </p:spTree>
    <p:extLst>
      <p:ext uri="{BB962C8B-B14F-4D97-AF65-F5344CB8AC3E}">
        <p14:creationId xmlns:p14="http://schemas.microsoft.com/office/powerpoint/2010/main" val="146237628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4D8D64-6B70-BA48-9E4C-6098AB9A000C}"/>
              </a:ext>
            </a:extLst>
          </p:cNvPr>
          <p:cNvGrpSpPr/>
          <p:nvPr/>
        </p:nvGrpSpPr>
        <p:grpSpPr>
          <a:xfrm>
            <a:off x="1254587" y="311285"/>
            <a:ext cx="9682826" cy="5401302"/>
            <a:chOff x="297753" y="75838"/>
            <a:chExt cx="11594025" cy="6467412"/>
          </a:xfrm>
        </p:grpSpPr>
        <p:sp>
          <p:nvSpPr>
            <p:cNvPr id="628" name="—Fullan, 2019"/>
            <p:cNvSpPr txBox="1"/>
            <p:nvPr/>
          </p:nvSpPr>
          <p:spPr>
            <a:xfrm>
              <a:off x="3671011" y="6081585"/>
              <a:ext cx="4646003" cy="46166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0960" tIns="60960" rIns="60960" bIns="60960">
              <a:spAutoFit/>
            </a:bodyPr>
            <a:lstStyle>
              <a:lvl1pPr algn="ctr" defTabSz="825500">
                <a:spcBef>
                  <a:spcPts val="3900"/>
                </a:spcBef>
                <a:defRPr sz="4400" b="1">
                  <a:solidFill>
                    <a:srgbClr val="004479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defTabSz="412750">
                <a:spcBef>
                  <a:spcPts val="1950"/>
                </a:spcBef>
              </a:pPr>
              <a:r>
                <a:rPr sz="2200" dirty="0"/>
                <a:t>—Fullan, 2019</a:t>
              </a:r>
            </a:p>
          </p:txBody>
        </p:sp>
        <p:grpSp>
          <p:nvGrpSpPr>
            <p:cNvPr id="631" name="Group"/>
            <p:cNvGrpSpPr/>
            <p:nvPr/>
          </p:nvGrpSpPr>
          <p:grpSpPr>
            <a:xfrm>
              <a:off x="4316342" y="75838"/>
              <a:ext cx="3492501" cy="1905001"/>
              <a:chOff x="0" y="0"/>
              <a:chExt cx="6985000" cy="3810000"/>
            </a:xfrm>
          </p:grpSpPr>
          <p:pic>
            <p:nvPicPr>
              <p:cNvPr id="629" name="Image" descr="Image"/>
              <p:cNvPicPr>
                <a:picLocks/>
              </p:cNvPicPr>
              <p:nvPr/>
            </p:nvPicPr>
            <p:blipFill>
              <a:blip r:embed="rId2"/>
              <a:srcRect l="31824" t="6691" r="27865" b="7219"/>
              <a:stretch>
                <a:fillRect/>
              </a:stretch>
            </p:blipFill>
            <p:spPr>
              <a:xfrm rot="5400000">
                <a:off x="1587499" y="-1587500"/>
                <a:ext cx="3810001" cy="6985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6" y="0"/>
                    </a:moveTo>
                    <a:cubicBezTo>
                      <a:pt x="1516" y="0"/>
                      <a:pt x="1139" y="0"/>
                      <a:pt x="886" y="58"/>
                    </a:cubicBezTo>
                    <a:cubicBezTo>
                      <a:pt x="523" y="130"/>
                      <a:pt x="238" y="285"/>
                      <a:pt x="106" y="484"/>
                    </a:cubicBezTo>
                    <a:cubicBezTo>
                      <a:pt x="1" y="621"/>
                      <a:pt x="0" y="827"/>
                      <a:pt x="0" y="1171"/>
                    </a:cubicBezTo>
                    <a:lnTo>
                      <a:pt x="0" y="20429"/>
                    </a:lnTo>
                    <a:cubicBezTo>
                      <a:pt x="0" y="20773"/>
                      <a:pt x="1" y="20979"/>
                      <a:pt x="106" y="21116"/>
                    </a:cubicBezTo>
                    <a:cubicBezTo>
                      <a:pt x="238" y="21315"/>
                      <a:pt x="523" y="21470"/>
                      <a:pt x="886" y="21542"/>
                    </a:cubicBezTo>
                    <a:cubicBezTo>
                      <a:pt x="1139" y="21600"/>
                      <a:pt x="1516" y="21600"/>
                      <a:pt x="2146" y="21600"/>
                    </a:cubicBezTo>
                    <a:lnTo>
                      <a:pt x="19453" y="21600"/>
                    </a:lnTo>
                    <a:cubicBezTo>
                      <a:pt x="20084" y="21600"/>
                      <a:pt x="20461" y="21600"/>
                      <a:pt x="20713" y="21542"/>
                    </a:cubicBezTo>
                    <a:cubicBezTo>
                      <a:pt x="21077" y="21470"/>
                      <a:pt x="21362" y="21315"/>
                      <a:pt x="21494" y="21116"/>
                    </a:cubicBezTo>
                    <a:cubicBezTo>
                      <a:pt x="21599" y="20979"/>
                      <a:pt x="21600" y="20773"/>
                      <a:pt x="21600" y="20429"/>
                    </a:cubicBezTo>
                    <a:lnTo>
                      <a:pt x="21600" y="1171"/>
                    </a:lnTo>
                    <a:cubicBezTo>
                      <a:pt x="21600" y="827"/>
                      <a:pt x="21599" y="621"/>
                      <a:pt x="21494" y="484"/>
                    </a:cubicBezTo>
                    <a:cubicBezTo>
                      <a:pt x="21362" y="285"/>
                      <a:pt x="21077" y="130"/>
                      <a:pt x="20713" y="58"/>
                    </a:cubicBezTo>
                    <a:cubicBezTo>
                      <a:pt x="20461" y="0"/>
                      <a:pt x="20084" y="0"/>
                      <a:pt x="19453" y="0"/>
                    </a:cubicBezTo>
                    <a:lnTo>
                      <a:pt x="2146" y="0"/>
                    </a:lnTo>
                    <a:close/>
                  </a:path>
                </a:pathLst>
              </a:custGeom>
              <a:ln w="25400" cap="flat">
                <a:noFill/>
                <a:miter lim="400000"/>
              </a:ln>
              <a:effectLst/>
            </p:spPr>
          </p:pic>
          <p:sp>
            <p:nvSpPr>
              <p:cNvPr id="630" name="Cycles of trying things and making meaning"/>
              <p:cNvSpPr txBox="1"/>
              <p:nvPr/>
            </p:nvSpPr>
            <p:spPr>
              <a:xfrm>
                <a:off x="317500" y="317500"/>
                <a:ext cx="6350001" cy="31750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60" tIns="22860" rIns="22860" bIns="22860" numCol="1" anchor="ctr">
                <a:noAutofit/>
              </a:bodyPr>
              <a:lstStyle>
                <a:lvl1pPr algn="ctr" defTabSz="825500">
                  <a:defRPr sz="5500" b="1">
                    <a:solidFill>
                      <a:srgbClr val="004479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defTabSz="412750"/>
                <a:r>
                  <a:rPr sz="2500" dirty="0"/>
                  <a:t>Cycles of trying things and making meaning</a:t>
                </a:r>
              </a:p>
            </p:txBody>
          </p:sp>
        </p:grpSp>
        <p:grpSp>
          <p:nvGrpSpPr>
            <p:cNvPr id="634" name="Group"/>
            <p:cNvGrpSpPr/>
            <p:nvPr/>
          </p:nvGrpSpPr>
          <p:grpSpPr>
            <a:xfrm>
              <a:off x="8399277" y="2068149"/>
              <a:ext cx="3492501" cy="1905001"/>
              <a:chOff x="0" y="0"/>
              <a:chExt cx="6985000" cy="3810000"/>
            </a:xfrm>
          </p:grpSpPr>
          <p:pic>
            <p:nvPicPr>
              <p:cNvPr id="632" name="Image" descr="Image"/>
              <p:cNvPicPr>
                <a:picLocks/>
              </p:cNvPicPr>
              <p:nvPr/>
            </p:nvPicPr>
            <p:blipFill>
              <a:blip r:embed="rId3"/>
              <a:srcRect l="4344" t="31962" r="4344" b="40740"/>
              <a:stretch>
                <a:fillRect/>
              </a:stretch>
            </p:blipFill>
            <p:spPr>
              <a:xfrm>
                <a:off x="0" y="0"/>
                <a:ext cx="6985000" cy="381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76" y="0"/>
                    </a:moveTo>
                    <a:cubicBezTo>
                      <a:pt x="1538" y="0"/>
                      <a:pt x="1154" y="0"/>
                      <a:pt x="898" y="196"/>
                    </a:cubicBezTo>
                    <a:cubicBezTo>
                      <a:pt x="530" y="441"/>
                      <a:pt x="241" y="972"/>
                      <a:pt x="107" y="1647"/>
                    </a:cubicBezTo>
                    <a:cubicBezTo>
                      <a:pt x="0" y="2115"/>
                      <a:pt x="0" y="2819"/>
                      <a:pt x="0" y="3989"/>
                    </a:cubicBezTo>
                    <a:lnTo>
                      <a:pt x="0" y="17611"/>
                    </a:lnTo>
                    <a:cubicBezTo>
                      <a:pt x="0" y="18781"/>
                      <a:pt x="0" y="19485"/>
                      <a:pt x="107" y="19953"/>
                    </a:cubicBezTo>
                    <a:cubicBezTo>
                      <a:pt x="241" y="20628"/>
                      <a:pt x="530" y="21159"/>
                      <a:pt x="898" y="21404"/>
                    </a:cubicBezTo>
                    <a:cubicBezTo>
                      <a:pt x="1154" y="21600"/>
                      <a:pt x="1538" y="21600"/>
                      <a:pt x="2176" y="21600"/>
                    </a:cubicBezTo>
                    <a:lnTo>
                      <a:pt x="19424" y="21600"/>
                    </a:lnTo>
                    <a:cubicBezTo>
                      <a:pt x="20062" y="21600"/>
                      <a:pt x="20446" y="21600"/>
                      <a:pt x="20702" y="21404"/>
                    </a:cubicBezTo>
                    <a:cubicBezTo>
                      <a:pt x="21070" y="21159"/>
                      <a:pt x="21359" y="20628"/>
                      <a:pt x="21493" y="19953"/>
                    </a:cubicBezTo>
                    <a:cubicBezTo>
                      <a:pt x="21600" y="19485"/>
                      <a:pt x="21600" y="18781"/>
                      <a:pt x="21600" y="17611"/>
                    </a:cubicBezTo>
                    <a:lnTo>
                      <a:pt x="21600" y="3989"/>
                    </a:lnTo>
                    <a:cubicBezTo>
                      <a:pt x="21600" y="2819"/>
                      <a:pt x="21600" y="2115"/>
                      <a:pt x="21493" y="1647"/>
                    </a:cubicBezTo>
                    <a:cubicBezTo>
                      <a:pt x="21359" y="972"/>
                      <a:pt x="21070" y="441"/>
                      <a:pt x="20702" y="196"/>
                    </a:cubicBezTo>
                    <a:cubicBezTo>
                      <a:pt x="20446" y="0"/>
                      <a:pt x="20062" y="0"/>
                      <a:pt x="19424" y="0"/>
                    </a:cubicBezTo>
                    <a:lnTo>
                      <a:pt x="2176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633" name="Co-learning dominates"/>
              <p:cNvSpPr txBox="1"/>
              <p:nvPr/>
            </p:nvSpPr>
            <p:spPr>
              <a:xfrm>
                <a:off x="77328" y="761314"/>
                <a:ext cx="6711373" cy="228737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60" tIns="22860" rIns="22860" bIns="22860" numCol="1" anchor="ctr">
                <a:noAutofit/>
              </a:bodyPr>
              <a:lstStyle>
                <a:lvl1pPr algn="ctr" defTabSz="825500">
                  <a:defRPr sz="5500" b="1">
                    <a:solidFill>
                      <a:srgbClr val="004479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defTabSz="412750"/>
                <a:r>
                  <a:rPr sz="2500"/>
                  <a:t>Co-learning dominates</a:t>
                </a:r>
              </a:p>
            </p:txBody>
          </p:sp>
        </p:grpSp>
        <p:grpSp>
          <p:nvGrpSpPr>
            <p:cNvPr id="637" name="Group"/>
            <p:cNvGrpSpPr/>
            <p:nvPr/>
          </p:nvGrpSpPr>
          <p:grpSpPr>
            <a:xfrm>
              <a:off x="8399277" y="4554895"/>
              <a:ext cx="3492501" cy="1905001"/>
              <a:chOff x="0" y="0"/>
              <a:chExt cx="6985000" cy="3810000"/>
            </a:xfrm>
          </p:grpSpPr>
          <p:pic>
            <p:nvPicPr>
              <p:cNvPr id="635" name="Image" descr="Image"/>
              <p:cNvPicPr>
                <a:picLocks/>
              </p:cNvPicPr>
              <p:nvPr/>
            </p:nvPicPr>
            <p:blipFill>
              <a:blip r:embed="rId4"/>
              <a:srcRect l="4762" t="35123" r="4762" b="35123"/>
              <a:stretch>
                <a:fillRect/>
              </a:stretch>
            </p:blipFill>
            <p:spPr>
              <a:xfrm>
                <a:off x="-1" y="-1"/>
                <a:ext cx="6985002" cy="3810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99" extrusionOk="0">
                    <a:moveTo>
                      <a:pt x="2061" y="0"/>
                    </a:moveTo>
                    <a:cubicBezTo>
                      <a:pt x="1456" y="0"/>
                      <a:pt x="1093" y="-1"/>
                      <a:pt x="851" y="184"/>
                    </a:cubicBezTo>
                    <a:cubicBezTo>
                      <a:pt x="502" y="417"/>
                      <a:pt x="228" y="920"/>
                      <a:pt x="101" y="1559"/>
                    </a:cubicBezTo>
                    <a:cubicBezTo>
                      <a:pt x="0" y="2002"/>
                      <a:pt x="0" y="2669"/>
                      <a:pt x="0" y="3777"/>
                    </a:cubicBezTo>
                    <a:lnTo>
                      <a:pt x="0" y="17821"/>
                    </a:lnTo>
                    <a:cubicBezTo>
                      <a:pt x="0" y="18929"/>
                      <a:pt x="0" y="19596"/>
                      <a:pt x="101" y="20039"/>
                    </a:cubicBezTo>
                    <a:cubicBezTo>
                      <a:pt x="228" y="20678"/>
                      <a:pt x="502" y="21181"/>
                      <a:pt x="851" y="21414"/>
                    </a:cubicBezTo>
                    <a:cubicBezTo>
                      <a:pt x="1093" y="21599"/>
                      <a:pt x="1456" y="21598"/>
                      <a:pt x="2061" y="21598"/>
                    </a:cubicBezTo>
                    <a:lnTo>
                      <a:pt x="19539" y="21598"/>
                    </a:lnTo>
                    <a:cubicBezTo>
                      <a:pt x="20144" y="21598"/>
                      <a:pt x="20507" y="21599"/>
                      <a:pt x="20749" y="21414"/>
                    </a:cubicBezTo>
                    <a:cubicBezTo>
                      <a:pt x="21098" y="21181"/>
                      <a:pt x="21372" y="20678"/>
                      <a:pt x="21499" y="20039"/>
                    </a:cubicBezTo>
                    <a:cubicBezTo>
                      <a:pt x="21600" y="19596"/>
                      <a:pt x="21600" y="18929"/>
                      <a:pt x="21600" y="17821"/>
                    </a:cubicBezTo>
                    <a:lnTo>
                      <a:pt x="21600" y="3777"/>
                    </a:lnTo>
                    <a:cubicBezTo>
                      <a:pt x="21600" y="2669"/>
                      <a:pt x="21600" y="2002"/>
                      <a:pt x="21499" y="1559"/>
                    </a:cubicBezTo>
                    <a:cubicBezTo>
                      <a:pt x="21372" y="920"/>
                      <a:pt x="21098" y="417"/>
                      <a:pt x="20749" y="184"/>
                    </a:cubicBezTo>
                    <a:cubicBezTo>
                      <a:pt x="20507" y="-1"/>
                      <a:pt x="20144" y="0"/>
                      <a:pt x="19539" y="0"/>
                    </a:cubicBezTo>
                    <a:lnTo>
                      <a:pt x="2061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636" name="Leaders listen, learn, and ask questions"/>
              <p:cNvSpPr txBox="1"/>
              <p:nvPr/>
            </p:nvSpPr>
            <p:spPr>
              <a:xfrm>
                <a:off x="386322" y="230096"/>
                <a:ext cx="6212357" cy="342430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60" tIns="22860" rIns="22860" bIns="22860" numCol="1" anchor="ctr">
                <a:noAutofit/>
              </a:bodyPr>
              <a:lstStyle>
                <a:lvl1pPr algn="ctr" defTabSz="825500">
                  <a:defRPr sz="5500" b="1">
                    <a:solidFill>
                      <a:srgbClr val="004479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defTabSz="412750"/>
                <a:r>
                  <a:rPr sz="2500" dirty="0"/>
                  <a:t>Leaders listen, learn, and ask questions</a:t>
                </a:r>
              </a:p>
            </p:txBody>
          </p:sp>
        </p:grpSp>
        <p:grpSp>
          <p:nvGrpSpPr>
            <p:cNvPr id="640" name="Group"/>
            <p:cNvGrpSpPr/>
            <p:nvPr/>
          </p:nvGrpSpPr>
          <p:grpSpPr>
            <a:xfrm>
              <a:off x="297753" y="4501019"/>
              <a:ext cx="3492501" cy="2012753"/>
              <a:chOff x="0" y="0"/>
              <a:chExt cx="6985000" cy="4025505"/>
            </a:xfrm>
          </p:grpSpPr>
          <p:pic>
            <p:nvPicPr>
              <p:cNvPr id="638" name="Image" descr="Image"/>
              <p:cNvPicPr>
                <a:picLocks/>
              </p:cNvPicPr>
              <p:nvPr/>
            </p:nvPicPr>
            <p:blipFill>
              <a:blip r:embed="rId5"/>
              <a:srcRect l="6851" t="29060" r="6851" b="40740"/>
              <a:stretch>
                <a:fillRect/>
              </a:stretch>
            </p:blipFill>
            <p:spPr>
              <a:xfrm>
                <a:off x="-1" y="133153"/>
                <a:ext cx="6985002" cy="381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9" extrusionOk="0">
                    <a:moveTo>
                      <a:pt x="2209" y="0"/>
                    </a:moveTo>
                    <a:cubicBezTo>
                      <a:pt x="1561" y="0"/>
                      <a:pt x="1173" y="0"/>
                      <a:pt x="913" y="198"/>
                    </a:cubicBezTo>
                    <a:cubicBezTo>
                      <a:pt x="540" y="448"/>
                      <a:pt x="244" y="989"/>
                      <a:pt x="108" y="1674"/>
                    </a:cubicBezTo>
                    <a:cubicBezTo>
                      <a:pt x="0" y="2150"/>
                      <a:pt x="0" y="2862"/>
                      <a:pt x="0" y="4050"/>
                    </a:cubicBezTo>
                    <a:lnTo>
                      <a:pt x="0" y="17550"/>
                    </a:lnTo>
                    <a:cubicBezTo>
                      <a:pt x="0" y="18738"/>
                      <a:pt x="0" y="19450"/>
                      <a:pt x="108" y="19926"/>
                    </a:cubicBezTo>
                    <a:cubicBezTo>
                      <a:pt x="244" y="20611"/>
                      <a:pt x="540" y="21152"/>
                      <a:pt x="913" y="21402"/>
                    </a:cubicBezTo>
                    <a:cubicBezTo>
                      <a:pt x="1173" y="21600"/>
                      <a:pt x="1561" y="21600"/>
                      <a:pt x="2209" y="21600"/>
                    </a:cubicBezTo>
                    <a:lnTo>
                      <a:pt x="19391" y="21600"/>
                    </a:lnTo>
                    <a:cubicBezTo>
                      <a:pt x="20039" y="21600"/>
                      <a:pt x="20427" y="21600"/>
                      <a:pt x="20687" y="21402"/>
                    </a:cubicBezTo>
                    <a:cubicBezTo>
                      <a:pt x="21060" y="21152"/>
                      <a:pt x="21356" y="20611"/>
                      <a:pt x="21492" y="19926"/>
                    </a:cubicBezTo>
                    <a:cubicBezTo>
                      <a:pt x="21600" y="19450"/>
                      <a:pt x="21600" y="18738"/>
                      <a:pt x="21600" y="17550"/>
                    </a:cubicBezTo>
                    <a:lnTo>
                      <a:pt x="21600" y="4050"/>
                    </a:lnTo>
                    <a:cubicBezTo>
                      <a:pt x="21600" y="2862"/>
                      <a:pt x="21600" y="2150"/>
                      <a:pt x="21492" y="1674"/>
                    </a:cubicBezTo>
                    <a:cubicBezTo>
                      <a:pt x="21356" y="989"/>
                      <a:pt x="21060" y="448"/>
                      <a:pt x="20687" y="198"/>
                    </a:cubicBezTo>
                    <a:cubicBezTo>
                      <a:pt x="20427" y="0"/>
                      <a:pt x="20039" y="0"/>
                      <a:pt x="19391" y="0"/>
                    </a:cubicBezTo>
                    <a:lnTo>
                      <a:pt x="2209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639" name="Leaders help crystallize, articulate and feed back what they see"/>
              <p:cNvSpPr txBox="1"/>
              <p:nvPr/>
            </p:nvSpPr>
            <p:spPr>
              <a:xfrm>
                <a:off x="0" y="0"/>
                <a:ext cx="6985001" cy="4025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60" tIns="22860" rIns="22860" bIns="22860" numCol="1" anchor="ctr">
                <a:noAutofit/>
              </a:bodyPr>
              <a:lstStyle>
                <a:lvl1pPr algn="ctr" defTabSz="825500">
                  <a:defRPr sz="5500" b="1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defTabSz="412750"/>
                <a:r>
                  <a:rPr sz="2500"/>
                  <a:t>Leaders help crystallize, articulate and feed back what they see</a:t>
                </a:r>
              </a:p>
            </p:txBody>
          </p:sp>
        </p:grpSp>
        <p:grpSp>
          <p:nvGrpSpPr>
            <p:cNvPr id="643" name="Group"/>
            <p:cNvGrpSpPr/>
            <p:nvPr/>
          </p:nvGrpSpPr>
          <p:grpSpPr>
            <a:xfrm>
              <a:off x="297753" y="1960397"/>
              <a:ext cx="3508666" cy="2012753"/>
              <a:chOff x="0" y="0"/>
              <a:chExt cx="7017331" cy="4025505"/>
            </a:xfrm>
          </p:grpSpPr>
          <p:pic>
            <p:nvPicPr>
              <p:cNvPr id="641" name="Image" descr="Image"/>
              <p:cNvPicPr>
                <a:picLocks/>
              </p:cNvPicPr>
              <p:nvPr/>
            </p:nvPicPr>
            <p:blipFill>
              <a:blip r:embed="rId6">
                <a:alphaModFix amt="76646"/>
              </a:blip>
              <a:srcRect l="6082" t="33528" r="6082" b="33528"/>
              <a:stretch>
                <a:fillRect/>
              </a:stretch>
            </p:blipFill>
            <p:spPr>
              <a:xfrm>
                <a:off x="0" y="68672"/>
                <a:ext cx="6985000" cy="381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7" y="0"/>
                    </a:moveTo>
                    <a:cubicBezTo>
                      <a:pt x="1178" y="0"/>
                      <a:pt x="884" y="1"/>
                      <a:pt x="688" y="151"/>
                    </a:cubicBezTo>
                    <a:cubicBezTo>
                      <a:pt x="407" y="339"/>
                      <a:pt x="185" y="745"/>
                      <a:pt x="82" y="1262"/>
                    </a:cubicBezTo>
                    <a:cubicBezTo>
                      <a:pt x="1" y="1621"/>
                      <a:pt x="0" y="2159"/>
                      <a:pt x="0" y="3056"/>
                    </a:cubicBezTo>
                    <a:lnTo>
                      <a:pt x="0" y="18544"/>
                    </a:lnTo>
                    <a:cubicBezTo>
                      <a:pt x="0" y="19441"/>
                      <a:pt x="1" y="19979"/>
                      <a:pt x="82" y="20338"/>
                    </a:cubicBezTo>
                    <a:cubicBezTo>
                      <a:pt x="185" y="20855"/>
                      <a:pt x="407" y="21261"/>
                      <a:pt x="688" y="21449"/>
                    </a:cubicBezTo>
                    <a:cubicBezTo>
                      <a:pt x="884" y="21599"/>
                      <a:pt x="1178" y="21600"/>
                      <a:pt x="1667" y="21600"/>
                    </a:cubicBezTo>
                    <a:lnTo>
                      <a:pt x="19933" y="21600"/>
                    </a:lnTo>
                    <a:cubicBezTo>
                      <a:pt x="20422" y="21600"/>
                      <a:pt x="20716" y="21599"/>
                      <a:pt x="20912" y="21449"/>
                    </a:cubicBezTo>
                    <a:cubicBezTo>
                      <a:pt x="21193" y="21261"/>
                      <a:pt x="21415" y="20855"/>
                      <a:pt x="21518" y="20338"/>
                    </a:cubicBezTo>
                    <a:cubicBezTo>
                      <a:pt x="21599" y="19979"/>
                      <a:pt x="21600" y="19441"/>
                      <a:pt x="21600" y="18544"/>
                    </a:cubicBezTo>
                    <a:lnTo>
                      <a:pt x="21600" y="3056"/>
                    </a:lnTo>
                    <a:cubicBezTo>
                      <a:pt x="21600" y="2159"/>
                      <a:pt x="21599" y="1621"/>
                      <a:pt x="21518" y="1262"/>
                    </a:cubicBezTo>
                    <a:cubicBezTo>
                      <a:pt x="21415" y="745"/>
                      <a:pt x="21193" y="339"/>
                      <a:pt x="20912" y="151"/>
                    </a:cubicBezTo>
                    <a:cubicBezTo>
                      <a:pt x="20716" y="1"/>
                      <a:pt x="20422" y="0"/>
                      <a:pt x="19933" y="0"/>
                    </a:cubicBezTo>
                    <a:lnTo>
                      <a:pt x="166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642" name="Leaders act on emerging solutions with focus and concern for impact"/>
              <p:cNvSpPr txBox="1"/>
              <p:nvPr/>
            </p:nvSpPr>
            <p:spPr>
              <a:xfrm>
                <a:off x="32331" y="0"/>
                <a:ext cx="6985001" cy="40255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>
                <a:lvl1pPr algn="ctr" defTabSz="825500">
                  <a:defRPr sz="5500" b="1">
                    <a:solidFill>
                      <a:srgbClr val="004479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 defTabSz="412750"/>
                <a:r>
                  <a:rPr sz="2500" dirty="0"/>
                  <a:t>Leaders act on emerging solutions with focus and concern for impact</a:t>
                </a:r>
              </a:p>
            </p:txBody>
          </p:sp>
        </p:grpSp>
        <p:sp>
          <p:nvSpPr>
            <p:cNvPr id="644" name="New Leadership"/>
            <p:cNvSpPr txBox="1"/>
            <p:nvPr/>
          </p:nvSpPr>
          <p:spPr>
            <a:xfrm>
              <a:off x="3771793" y="3401195"/>
              <a:ext cx="4648414" cy="158750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2860" rIns="22860" anchor="ctr"/>
            <a:lstStyle>
              <a:lvl1pPr algn="ctr" defTabSz="825500">
                <a:defRPr sz="8500" b="1" cap="small">
                  <a:solidFill>
                    <a:srgbClr val="004479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defTabSz="412750"/>
              <a:r>
                <a:rPr sz="4250"/>
                <a:t>New Leadership</a:t>
              </a:r>
            </a:p>
          </p:txBody>
        </p:sp>
        <p:pic>
          <p:nvPicPr>
            <p:cNvPr id="645" name="Image" descr="Image"/>
            <p:cNvPicPr>
              <a:picLocks noChangeAspect="1"/>
            </p:cNvPicPr>
            <p:nvPr/>
          </p:nvPicPr>
          <p:blipFill>
            <a:blip r:embed="rId7"/>
            <a:srcRect r="50554" b="63596"/>
            <a:stretch>
              <a:fillRect/>
            </a:stretch>
          </p:blipFill>
          <p:spPr>
            <a:xfrm rot="5400000">
              <a:off x="4840823" y="2640692"/>
              <a:ext cx="2132894" cy="10573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46" name="Image" descr="Imag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9621" y="2654017"/>
              <a:ext cx="4363271" cy="3505844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507737-A069-C242-BAA7-A551DC14A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8" b="18027"/>
          <a:stretch/>
        </p:blipFill>
        <p:spPr>
          <a:xfrm flipH="1">
            <a:off x="18089" y="1340220"/>
            <a:ext cx="12192446" cy="4490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BFAF4-F982-D74D-AE17-64B44606D4FF}"/>
              </a:ext>
            </a:extLst>
          </p:cNvPr>
          <p:cNvSpPr txBox="1"/>
          <p:nvPr/>
        </p:nvSpPr>
        <p:spPr>
          <a:xfrm>
            <a:off x="-7257" y="3553163"/>
            <a:ext cx="12188589" cy="2277547"/>
          </a:xfrm>
          <a:prstGeom prst="rect">
            <a:avLst/>
          </a:prstGeom>
          <a:solidFill>
            <a:srgbClr val="5081BE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indent="-571500" algn="ctr" defTabSz="914400" hangingPunct="1">
              <a:spcBef>
                <a:spcPts val="6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System Font Regular"/>
              <a:buChar char="‣"/>
              <a:defRPr/>
            </a:pPr>
            <a:r>
              <a:rPr lang="en-US" sz="2800" i="1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+mn-ea"/>
                <a:cs typeface="+mn-cs"/>
              </a:rPr>
              <a:t>COVID Turns Everything Upside Down</a:t>
            </a:r>
          </a:p>
          <a:p>
            <a:pPr indent="-571500" algn="ctr" defTabSz="914400" hangingPunct="1">
              <a:spcBef>
                <a:spcPts val="6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System Font Regular"/>
              <a:buChar char="‣"/>
              <a:defRPr/>
            </a:pPr>
            <a:r>
              <a:rPr lang="en-US" sz="2800" i="1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+mn-ea"/>
                <a:cs typeface="+mn-cs"/>
              </a:rPr>
              <a:t>Few Know What to do</a:t>
            </a:r>
          </a:p>
          <a:p>
            <a:pPr indent="-571500" algn="ctr" defTabSz="914400" hangingPunct="1">
              <a:spcBef>
                <a:spcPts val="6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System Font Regular"/>
              <a:buChar char="‣"/>
              <a:defRPr/>
            </a:pPr>
            <a:r>
              <a:rPr lang="en-US" sz="2800" i="1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+mn-ea"/>
                <a:cs typeface="+mn-cs"/>
              </a:rPr>
              <a:t>Some see opportunity to innovate </a:t>
            </a:r>
          </a:p>
          <a:p>
            <a:pPr indent="-571500" algn="ctr" defTabSz="914400" hangingPunct="1">
              <a:spcBef>
                <a:spcPts val="6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System Font Regular"/>
              <a:buChar char="‣"/>
              <a:defRPr/>
            </a:pPr>
            <a:r>
              <a:rPr lang="en-US" sz="2800" i="1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+mn-ea"/>
                <a:cs typeface="+mn-cs"/>
              </a:rPr>
              <a:t>Well-being and Learning Become a Priority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2E1E4-4A94-9C4B-8FD0-58D5D1065D8F}"/>
              </a:ext>
            </a:extLst>
          </p:cNvPr>
          <p:cNvSpPr/>
          <p:nvPr/>
        </p:nvSpPr>
        <p:spPr>
          <a:xfrm>
            <a:off x="18089" y="0"/>
            <a:ext cx="12192000" cy="1484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1"/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386FA1-13B8-EB4C-AF3F-49419979B742}"/>
              </a:ext>
            </a:extLst>
          </p:cNvPr>
          <p:cNvSpPr/>
          <p:nvPr/>
        </p:nvSpPr>
        <p:spPr>
          <a:xfrm>
            <a:off x="18981" y="397586"/>
            <a:ext cx="121920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00" hangingPunct="1"/>
            <a:r>
              <a:rPr lang="en-CA" sz="4400" i="1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Calibri" panose="020F0502020204030204" pitchFamily="34" charset="0"/>
                <a:cs typeface="Times New Roman (Body CS)"/>
              </a:rPr>
              <a:t>2021 Fast Forward</a:t>
            </a:r>
            <a:endParaRPr lang="en-CA" sz="3200" i="1" kern="1200" dirty="0">
              <a:solidFill>
                <a:prstClr val="white"/>
              </a:solidFill>
              <a:latin typeface="Avenir Next Condensed" panose="020B0506020202020204" pitchFamily="34" charset="0"/>
              <a:ea typeface="Calibri" panose="020F0502020204030204" pitchFamily="34" charset="0"/>
              <a:cs typeface="Times New Roman (Body CS)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734DFC-9B51-2C40-82C0-98B03517841C}"/>
              </a:ext>
            </a:extLst>
          </p:cNvPr>
          <p:cNvGrpSpPr/>
          <p:nvPr/>
        </p:nvGrpSpPr>
        <p:grpSpPr>
          <a:xfrm>
            <a:off x="10385922" y="336934"/>
            <a:ext cx="1588399" cy="1484833"/>
            <a:chOff x="10385922" y="336934"/>
            <a:chExt cx="1588399" cy="1484833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94B06B2A-94AF-E645-A43F-A641E0F12966}"/>
                </a:ext>
              </a:extLst>
            </p:cNvPr>
            <p:cNvSpPr/>
            <p:nvPr/>
          </p:nvSpPr>
          <p:spPr>
            <a:xfrm>
              <a:off x="10421140" y="336934"/>
              <a:ext cx="1542956" cy="1484833"/>
            </a:xfrm>
            <a:prstGeom prst="ellipse">
              <a:avLst/>
            </a:prstGeom>
            <a:solidFill>
              <a:srgbClr val="521B93"/>
            </a:solidFill>
            <a:ln w="12700" cap="flat">
              <a:noFill/>
              <a:miter lim="4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  <a:reflection endPos="0" dir="5400000" sy="-100000" algn="bl" rotWithShape="0"/>
            </a:effectLst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609523" hangingPunct="1">
                <a:defRPr>
                  <a:solidFill>
                    <a:srgbClr val="430942"/>
                  </a:solidFill>
                </a:defRPr>
              </a:pPr>
              <a:endParaRPr sz="1600" kern="1200">
                <a:solidFill>
                  <a:srgbClr val="430942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" name="Multi-faced Climatological Collapse">
              <a:extLst>
                <a:ext uri="{FF2B5EF4-FFF2-40B4-BE49-F238E27FC236}">
                  <a16:creationId xmlns:a16="http://schemas.microsoft.com/office/drawing/2014/main" id="{8A554DE7-DEC4-B74F-AC4A-EFDBA97B5960}"/>
                </a:ext>
              </a:extLst>
            </p:cNvPr>
            <p:cNvSpPr txBox="1"/>
            <p:nvPr/>
          </p:nvSpPr>
          <p:spPr>
            <a:xfrm>
              <a:off x="10385922" y="446306"/>
              <a:ext cx="1588399" cy="119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numCol="1" anchor="ctr">
              <a:noAutofit/>
            </a:bodyPr>
            <a:lstStyle>
              <a:lvl1pPr algn="ctr" defTabSz="309562">
                <a:spcBef>
                  <a:spcPts val="1400"/>
                </a:spcBef>
                <a:defRPr sz="3000"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pPr defTabSz="914332" hangingPunct="1">
                <a:spcBef>
                  <a:spcPts val="0"/>
                </a:spcBef>
                <a:defRPr/>
              </a:pPr>
              <a:r>
                <a:rPr lang="en-CA" sz="1100" kern="1200" dirty="0"/>
                <a:t>Phase Three:</a:t>
              </a:r>
              <a:br>
                <a:rPr lang="en-CA" sz="1400" kern="1200" dirty="0"/>
              </a:br>
              <a:r>
                <a:rPr lang="en-CA" sz="1600" kern="1200" dirty="0"/>
                <a:t>Overload, Ambiguity, Innovation</a:t>
              </a:r>
              <a:endParaRPr lang="en-US" sz="18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endParaRPr>
            </a:p>
            <a:p>
              <a:pPr defTabSz="914332" hangingPunct="1">
                <a:spcBef>
                  <a:spcPts val="0"/>
                </a:spcBef>
                <a:defRPr/>
              </a:pPr>
              <a:r>
                <a:rPr lang="en-US" sz="1100" kern="1200" dirty="0">
                  <a:solidFill>
                    <a:prstClr val="white"/>
                  </a:solidFill>
                  <a:latin typeface="Franklin Gothic Book" panose="020B0503020102020204" pitchFamily="34" charset="0"/>
                  <a:cs typeface="Calibri"/>
                  <a:sym typeface="Calibri"/>
                </a:rPr>
                <a:t>(</a:t>
              </a:r>
              <a:r>
                <a:rPr lang="en-CA" sz="1100" kern="1200" dirty="0"/>
                <a:t>2020-present)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43914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1DE124-9381-8A4E-8094-6B35CA13E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15" b="4750"/>
          <a:stretch/>
        </p:blipFill>
        <p:spPr>
          <a:xfrm>
            <a:off x="-26085" y="0"/>
            <a:ext cx="12218085" cy="58437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E99B9C-67C4-B942-8A51-7A2F60F81864}"/>
              </a:ext>
            </a:extLst>
          </p:cNvPr>
          <p:cNvGrpSpPr/>
          <p:nvPr/>
        </p:nvGrpSpPr>
        <p:grpSpPr>
          <a:xfrm>
            <a:off x="3660101" y="1827923"/>
            <a:ext cx="8058937" cy="3848599"/>
            <a:chOff x="2557300" y="1223392"/>
            <a:chExt cx="9661237" cy="489438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BBCCB04-FCF4-D645-AFC1-39D80AD4AD6C}"/>
                </a:ext>
              </a:extLst>
            </p:cNvPr>
            <p:cNvGrpSpPr/>
            <p:nvPr/>
          </p:nvGrpSpPr>
          <p:grpSpPr>
            <a:xfrm>
              <a:off x="8206007" y="1223392"/>
              <a:ext cx="4012530" cy="4894381"/>
              <a:chOff x="8206007" y="1223392"/>
              <a:chExt cx="4012530" cy="4894381"/>
            </a:xfrm>
          </p:grpSpPr>
          <p:sp>
            <p:nvSpPr>
              <p:cNvPr id="10" name="Decision 9">
                <a:extLst>
                  <a:ext uri="{FF2B5EF4-FFF2-40B4-BE49-F238E27FC236}">
                    <a16:creationId xmlns:a16="http://schemas.microsoft.com/office/drawing/2014/main" id="{8D5E3E01-50C4-7041-9332-B2ECB24E56C5}"/>
                  </a:ext>
                </a:extLst>
              </p:cNvPr>
              <p:cNvSpPr/>
              <p:nvPr/>
            </p:nvSpPr>
            <p:spPr>
              <a:xfrm rot="10800000">
                <a:off x="8206007" y="1223392"/>
                <a:ext cx="4012530" cy="4894381"/>
              </a:xfrm>
              <a:prstGeom prst="flowChartDecision">
                <a:avLst/>
              </a:prstGeom>
              <a:solidFill>
                <a:srgbClr val="385723"/>
              </a:solidFill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hangingPunct="1"/>
                <a:endParaRPr lang="en-US" sz="1800" kern="1200">
                  <a:solidFill>
                    <a:srgbClr val="FFFFFF"/>
                  </a:solidFill>
                  <a:latin typeface="Helvetica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F65E67A-C154-DA4C-AADF-9EA26CEFD95C}"/>
                  </a:ext>
                </a:extLst>
              </p:cNvPr>
              <p:cNvSpPr/>
              <p:nvPr/>
            </p:nvSpPr>
            <p:spPr>
              <a:xfrm>
                <a:off x="9204832" y="2393794"/>
                <a:ext cx="2270593" cy="2348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hangingPunct="1"/>
                <a:r>
                  <a:rPr lang="en-CA" sz="1400" kern="1200" dirty="0">
                    <a:solidFill>
                      <a:srgbClr val="FFFFFF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 </a:t>
                </a:r>
                <a:r>
                  <a:rPr lang="en-CA" sz="2000" kern="1200" dirty="0">
                    <a:solidFill>
                      <a:srgbClr val="FFFFFF"/>
                    </a:solidFill>
                    <a:latin typeface="Avenir Next Condensed" panose="020B0506020202020204" pitchFamily="34" charset="0"/>
                  </a:rPr>
                  <a:t>3.</a:t>
                </a:r>
              </a:p>
              <a:p>
                <a:pPr algn="ctr" defTabSz="914400" hangingPunct="1"/>
                <a:r>
                  <a:rPr lang="en-CA" sz="2000" kern="1200" dirty="0">
                    <a:solidFill>
                      <a:srgbClr val="FFFFFF"/>
                    </a:solidFill>
                    <a:latin typeface="Avenir Next Condensed" panose="020B0506020202020204" pitchFamily="34" charset="0"/>
                  </a:rPr>
                  <a:t>Solution unknown: Deep, multi-faceted, beyond complexity</a:t>
                </a:r>
              </a:p>
              <a:p>
                <a:pPr algn="ctr" defTabSz="914400" hangingPunct="1"/>
                <a:endParaRPr lang="en-CA" sz="1400" kern="1200" dirty="0">
                  <a:solidFill>
                    <a:srgbClr val="FFFFFF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 (Body CS)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E298C6D-8FB1-B148-9B3C-DB6C58D4417E}"/>
                </a:ext>
              </a:extLst>
            </p:cNvPr>
            <p:cNvGrpSpPr/>
            <p:nvPr/>
          </p:nvGrpSpPr>
          <p:grpSpPr>
            <a:xfrm>
              <a:off x="5381653" y="1223392"/>
              <a:ext cx="4012530" cy="4894381"/>
              <a:chOff x="5381653" y="1223392"/>
              <a:chExt cx="4012530" cy="4894381"/>
            </a:xfrm>
          </p:grpSpPr>
          <p:sp>
            <p:nvSpPr>
              <p:cNvPr id="11" name="Decision 10">
                <a:extLst>
                  <a:ext uri="{FF2B5EF4-FFF2-40B4-BE49-F238E27FC236}">
                    <a16:creationId xmlns:a16="http://schemas.microsoft.com/office/drawing/2014/main" id="{C54BF71D-5627-2740-BE5C-A7F41D4B202A}"/>
                  </a:ext>
                </a:extLst>
              </p:cNvPr>
              <p:cNvSpPr/>
              <p:nvPr/>
            </p:nvSpPr>
            <p:spPr>
              <a:xfrm rot="10800000" flipV="1">
                <a:off x="5381653" y="1223392"/>
                <a:ext cx="4012530" cy="4894381"/>
              </a:xfrm>
              <a:prstGeom prst="flowChartDecision">
                <a:avLst/>
              </a:prstGeom>
              <a:solidFill>
                <a:srgbClr val="002060"/>
              </a:solidFill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hangingPunct="1"/>
                <a:endParaRPr lang="en-US" sz="1800" kern="1200">
                  <a:solidFill>
                    <a:srgbClr val="FFFFFF"/>
                  </a:solidFill>
                  <a:latin typeface="Helvetica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089CDFC-2ACC-A24B-8FE3-FB81ECEBD7DA}"/>
                  </a:ext>
                </a:extLst>
              </p:cNvPr>
              <p:cNvSpPr/>
              <p:nvPr/>
            </p:nvSpPr>
            <p:spPr>
              <a:xfrm>
                <a:off x="6475634" y="2393794"/>
                <a:ext cx="1993370" cy="2739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hangingPunct="1"/>
                <a:r>
                  <a:rPr lang="en-CA" sz="2000" kern="1200" dirty="0">
                    <a:solidFill>
                      <a:srgbClr val="FFFFFF"/>
                    </a:solidFill>
                    <a:latin typeface="Avenir Next Condensed" panose="020B0506020202020204" pitchFamily="34" charset="0"/>
                  </a:rPr>
                  <a:t>2.</a:t>
                </a:r>
              </a:p>
              <a:p>
                <a:pPr algn="ctr" defTabSz="914400" hangingPunct="1"/>
                <a:r>
                  <a:rPr lang="en-CA" sz="2000" kern="1200" dirty="0">
                    <a:solidFill>
                      <a:srgbClr val="FFFFFF"/>
                    </a:solidFill>
                    <a:latin typeface="Avenir Next Condensed" panose="020B0506020202020204" pitchFamily="34" charset="0"/>
                  </a:rPr>
                  <a:t>It is not clear how we could ‘leapfrog into the future’ in the short order.  </a:t>
                </a:r>
              </a:p>
              <a:p>
                <a:pPr algn="ctr" defTabSz="914400" hangingPunct="1"/>
                <a:endParaRPr lang="en-CA" sz="1400" kern="1200" dirty="0">
                  <a:solidFill>
                    <a:srgbClr val="FFFFFF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 (Body CS)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6D96548-D51C-DE40-B945-43B5CAEC3E3C}"/>
                </a:ext>
              </a:extLst>
            </p:cNvPr>
            <p:cNvGrpSpPr/>
            <p:nvPr/>
          </p:nvGrpSpPr>
          <p:grpSpPr>
            <a:xfrm>
              <a:off x="2557300" y="1223392"/>
              <a:ext cx="4012530" cy="4894381"/>
              <a:chOff x="2557300" y="1223392"/>
              <a:chExt cx="4012530" cy="4894381"/>
            </a:xfrm>
          </p:grpSpPr>
          <p:sp>
            <p:nvSpPr>
              <p:cNvPr id="12" name="Decision 11">
                <a:extLst>
                  <a:ext uri="{FF2B5EF4-FFF2-40B4-BE49-F238E27FC236}">
                    <a16:creationId xmlns:a16="http://schemas.microsoft.com/office/drawing/2014/main" id="{5AF13F2D-09BC-D249-9FDE-FBFFF0C3E378}"/>
                  </a:ext>
                </a:extLst>
              </p:cNvPr>
              <p:cNvSpPr/>
              <p:nvPr/>
            </p:nvSpPr>
            <p:spPr>
              <a:xfrm rot="10800000">
                <a:off x="2557300" y="1223392"/>
                <a:ext cx="4012530" cy="4894381"/>
              </a:xfrm>
              <a:prstGeom prst="flowChartDecision">
                <a:avLst/>
              </a:prstGeom>
              <a:solidFill>
                <a:srgbClr val="7030A0"/>
              </a:solidFill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hangingPunct="1"/>
                <a:endParaRPr lang="en-US" sz="1800" kern="1200">
                  <a:solidFill>
                    <a:srgbClr val="FFFFFF"/>
                  </a:solidFill>
                  <a:latin typeface="Helvetica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DD8A116-7BBE-C74A-A7D0-011500D39AC9}"/>
                  </a:ext>
                </a:extLst>
              </p:cNvPr>
              <p:cNvSpPr/>
              <p:nvPr/>
            </p:nvSpPr>
            <p:spPr>
              <a:xfrm>
                <a:off x="3335895" y="2393794"/>
                <a:ext cx="2403911" cy="2857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hangingPunct="1"/>
                <a:r>
                  <a:rPr lang="en-CA" sz="2000" kern="1200" dirty="0">
                    <a:solidFill>
                      <a:srgbClr val="FFFFFF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1.</a:t>
                </a:r>
              </a:p>
              <a:p>
                <a:pPr algn="ctr" defTabSz="914400" hangingPunct="1"/>
                <a:r>
                  <a:rPr lang="en-CA" sz="2000" kern="1200" dirty="0">
                    <a:solidFill>
                      <a:srgbClr val="FFFFFF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Progress over the first two decades on the ‘tomorrow’ agenda, but it has been slow and not deep.</a:t>
                </a:r>
              </a:p>
            </p:txBody>
          </p:sp>
        </p:grpSp>
      </p:grpSp>
      <p:sp>
        <p:nvSpPr>
          <p:cNvPr id="19" name="Decision 18">
            <a:extLst>
              <a:ext uri="{FF2B5EF4-FFF2-40B4-BE49-F238E27FC236}">
                <a16:creationId xmlns:a16="http://schemas.microsoft.com/office/drawing/2014/main" id="{A0736C75-DC48-F74F-AA57-ACFE52BE9A21}"/>
              </a:ext>
            </a:extLst>
          </p:cNvPr>
          <p:cNvSpPr/>
          <p:nvPr/>
        </p:nvSpPr>
        <p:spPr>
          <a:xfrm rot="10800000">
            <a:off x="419653" y="325818"/>
            <a:ext cx="3725636" cy="4283904"/>
          </a:xfrm>
          <a:prstGeom prst="flowChartDecision">
            <a:avLst/>
          </a:prstGeom>
          <a:solidFill>
            <a:srgbClr val="36609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1"/>
            <a:endParaRPr lang="en-US" sz="1800" kern="120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2D9C43-AFBF-E041-A9D2-360AC64316C8}"/>
              </a:ext>
            </a:extLst>
          </p:cNvPr>
          <p:cNvSpPr/>
          <p:nvPr/>
        </p:nvSpPr>
        <p:spPr>
          <a:xfrm>
            <a:off x="883552" y="1633533"/>
            <a:ext cx="27846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hangingPunct="1"/>
            <a:r>
              <a:rPr lang="en-CA" sz="2800" kern="1200" dirty="0">
                <a:solidFill>
                  <a:srgbClr val="FFFFFF"/>
                </a:solidFill>
                <a:latin typeface="Avenir Next Condensed" panose="020B0506020202020204" pitchFamily="34" charset="0"/>
                <a:ea typeface="Calibri" panose="020F0502020204030204" pitchFamily="34" charset="0"/>
                <a:cs typeface="Times New Roman (Body CS)"/>
              </a:rPr>
              <a:t>Leading Learning Beyond Tomorrow</a:t>
            </a:r>
          </a:p>
          <a:p>
            <a:pPr algn="ctr" defTabSz="914400" hangingPunct="1"/>
            <a:endParaRPr lang="en-CA" sz="2800" kern="1200" dirty="0">
              <a:solidFill>
                <a:srgbClr val="FFFFFF"/>
              </a:solidFill>
              <a:latin typeface="Avenir Next Condensed" panose="020B0506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algn="ctr" defTabSz="914400" hangingPunct="1"/>
            <a:r>
              <a:rPr lang="en-CA" sz="2000" kern="1200" dirty="0">
                <a:solidFill>
                  <a:srgbClr val="FFFFFF"/>
                </a:solidFill>
                <a:latin typeface="Avenir Next Condensed" panose="020B0506020202020204" pitchFamily="34" charset="0"/>
                <a:ea typeface="Calibri" panose="020F0502020204030204" pitchFamily="34" charset="0"/>
                <a:cs typeface="Times New Roman (Body CS)"/>
              </a:rPr>
              <a:t>Three Preliminary Points:</a:t>
            </a:r>
          </a:p>
          <a:p>
            <a:pPr algn="ctr" defTabSz="914400" hangingPunct="1"/>
            <a:endParaRPr lang="en-CA" sz="2800" kern="1200" dirty="0">
              <a:solidFill>
                <a:srgbClr val="FFFFFF"/>
              </a:solidFill>
              <a:latin typeface="Avenir Next Condensed" panose="020B0506020202020204" pitchFamily="34" charset="0"/>
              <a:ea typeface="Calibri" panose="020F0502020204030204" pitchFamily="34" charset="0"/>
              <a:cs typeface="Times New Roman (Body CS)"/>
            </a:endParaRPr>
          </a:p>
        </p:txBody>
      </p:sp>
    </p:spTree>
    <p:extLst>
      <p:ext uri="{BB962C8B-B14F-4D97-AF65-F5344CB8AC3E}">
        <p14:creationId xmlns:p14="http://schemas.microsoft.com/office/powerpoint/2010/main" val="250721812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2D89C0-DF61-FE4E-8675-1D2F26716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t="-128"/>
          <a:stretch/>
        </p:blipFill>
        <p:spPr>
          <a:xfrm>
            <a:off x="0" y="1104844"/>
            <a:ext cx="12192000" cy="4704584"/>
          </a:xfrm>
          <a:prstGeom prst="rect">
            <a:avLst/>
          </a:prstGeom>
        </p:spPr>
      </p:pic>
      <p:sp>
        <p:nvSpPr>
          <p:cNvPr id="10" name="Accountability Quote Walkabout (see Handout)">
            <a:extLst>
              <a:ext uri="{FF2B5EF4-FFF2-40B4-BE49-F238E27FC236}">
                <a16:creationId xmlns:a16="http://schemas.microsoft.com/office/drawing/2014/main" id="{F7D288C8-55DC-4F4E-A0C0-17BB90486758}"/>
              </a:ext>
            </a:extLst>
          </p:cNvPr>
          <p:cNvSpPr txBox="1">
            <a:spLocks/>
          </p:cNvSpPr>
          <p:nvPr/>
        </p:nvSpPr>
        <p:spPr>
          <a:xfrm>
            <a:off x="0" y="70340"/>
            <a:ext cx="121920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Avenir Next Condensed" panose="020B0506020202020204" pitchFamily="34" charset="0"/>
                <a:ea typeface="Avenir Next Condensed" panose="020B0506020202020204" pitchFamily="34" charset="0"/>
                <a:cs typeface="Avenir Next Condensed" panose="020B0506020202020204" pitchFamily="34" charset="0"/>
                <a:sym typeface="DIN Condensed Bold"/>
              </a:defRPr>
            </a:lvl1pPr>
            <a:lvl2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  <a:lvl6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6pPr>
            <a:lvl7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7pPr>
            <a:lvl8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8pPr>
            <a:lvl9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9pPr>
          </a:lstStyle>
          <a:p>
            <a:pPr algn="ctr" hangingPunct="1">
              <a:defRPr sz="8300"/>
            </a:pPr>
            <a:r>
              <a:rPr lang="en-CA" sz="6600" dirty="0">
                <a:solidFill>
                  <a:srgbClr val="5081BE"/>
                </a:solidFill>
              </a:rPr>
              <a:t>Need for Engaged Learning</a:t>
            </a:r>
            <a:endParaRPr lang="en-CA" sz="2000" dirty="0">
              <a:solidFill>
                <a:srgbClr val="5081B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9FCC0-BD0F-2E47-9E19-85239E56A45E}"/>
              </a:ext>
            </a:extLst>
          </p:cNvPr>
          <p:cNvSpPr txBox="1"/>
          <p:nvPr/>
        </p:nvSpPr>
        <p:spPr>
          <a:xfrm>
            <a:off x="0" y="4130041"/>
            <a:ext cx="12192000" cy="1723752"/>
          </a:xfrm>
          <a:prstGeom prst="rect">
            <a:avLst/>
          </a:prstGeom>
          <a:solidFill>
            <a:srgbClr val="5081BE">
              <a:alpha val="66418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 hangingPunct="1">
              <a:spcBef>
                <a:spcPts val="1800"/>
              </a:spcBef>
              <a:spcAft>
                <a:spcPts val="900"/>
              </a:spcAft>
              <a:buClr>
                <a:srgbClr val="FFFFFF"/>
              </a:buClr>
              <a:buSzPct val="80000"/>
              <a:defRPr/>
            </a:pPr>
            <a:br>
              <a:rPr lang="en-US" sz="4000" b="1" kern="1200" dirty="0">
                <a:solidFill>
                  <a:srgbClr val="FFFFFF"/>
                </a:solidFill>
                <a:latin typeface="Footlight MT Light" panose="0204060206030A020304" pitchFamily="18" charset="77"/>
                <a:sym typeface="Calibri"/>
              </a:rPr>
            </a:br>
            <a:r>
              <a:rPr lang="en-US" sz="4000" b="1" kern="1200" dirty="0">
                <a:solidFill>
                  <a:srgbClr val="FFFFFF"/>
                </a:solidFill>
                <a:latin typeface="Footlight MT Light" panose="0204060206030A020304" pitchFamily="18" charset="77"/>
                <a:sym typeface="Calibri"/>
              </a:rPr>
              <a:t>A growing number of students </a:t>
            </a:r>
          </a:p>
          <a:p>
            <a:pPr algn="ctr" defTabSz="914377" hangingPunct="1">
              <a:spcBef>
                <a:spcPct val="0"/>
              </a:spcBef>
              <a:spcAft>
                <a:spcPts val="900"/>
              </a:spcAft>
              <a:buClr>
                <a:srgbClr val="FFFFFF"/>
              </a:buClr>
              <a:buSzPct val="80000"/>
              <a:defRPr/>
            </a:pPr>
            <a:r>
              <a:rPr lang="en-US" sz="4000" b="1" kern="1200" dirty="0">
                <a:solidFill>
                  <a:srgbClr val="FFFFFF"/>
                </a:solidFill>
                <a:latin typeface="Footlight MT Light" panose="0204060206030A020304" pitchFamily="18" charset="77"/>
                <a:sym typeface="Calibri"/>
              </a:rPr>
              <a:t>are bored with traditional schooling</a:t>
            </a:r>
            <a:br>
              <a:rPr lang="en-US" sz="4000" b="1" kern="1200" dirty="0">
                <a:solidFill>
                  <a:srgbClr val="FFFFFF"/>
                </a:solidFill>
                <a:latin typeface="Footlight MT Light" panose="0204060206030A020304" pitchFamily="18" charset="77"/>
                <a:sym typeface="Calibri"/>
              </a:rPr>
            </a:br>
            <a:endParaRPr lang="en-US" sz="4000" b="1" kern="1200" dirty="0">
              <a:solidFill>
                <a:srgbClr val="FFFFFF"/>
              </a:solidFill>
              <a:latin typeface="Footlight MT Light" panose="0204060206030A020304" pitchFamily="18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10833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woman-using-computer-3184163.jpg" descr="woman-using-computer-31841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8" b="15934"/>
          <a:stretch/>
        </p:blipFill>
        <p:spPr>
          <a:xfrm>
            <a:off x="0" y="-90152"/>
            <a:ext cx="12230101" cy="592428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Oval"/>
          <p:cNvSpPr/>
          <p:nvPr/>
        </p:nvSpPr>
        <p:spPr>
          <a:xfrm>
            <a:off x="1970413" y="153242"/>
            <a:ext cx="7778011" cy="55521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60959" rIns="60959" anchor="ctr"/>
          <a:lstStyle/>
          <a:p>
            <a:pPr defTabSz="609585">
              <a:defRPr/>
            </a:pPr>
            <a:endParaRPr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74" name="—Stanford Center on Adolescence, Malin, 2018"/>
          <p:cNvSpPr txBox="1"/>
          <p:nvPr/>
        </p:nvSpPr>
        <p:spPr>
          <a:xfrm>
            <a:off x="3538792" y="4376137"/>
            <a:ext cx="4641252" cy="74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/>
          <a:p>
            <a:pPr lvl="1" indent="304792" algn="ctr" defTabSz="412739">
              <a:spcBef>
                <a:spcPts val="1600"/>
              </a:spcBef>
              <a:defRPr sz="1600" b="1">
                <a:solidFill>
                  <a:srgbClr val="0044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133" b="1" dirty="0">
                <a:solidFill>
                  <a:srgbClr val="004479"/>
                </a:solidFill>
                <a:latin typeface="Helvetica"/>
                <a:sym typeface="Helvetica"/>
              </a:rPr>
              <a:t>—Stanford Center on Adolescence, </a:t>
            </a:r>
            <a:r>
              <a:rPr sz="2133" b="1" dirty="0" err="1">
                <a:solidFill>
                  <a:srgbClr val="004479"/>
                </a:solidFill>
                <a:latin typeface="Helvetica"/>
                <a:sym typeface="Helvetica"/>
              </a:rPr>
              <a:t>Malin</a:t>
            </a:r>
            <a:r>
              <a:rPr sz="2133" b="1" dirty="0">
                <a:solidFill>
                  <a:srgbClr val="004479"/>
                </a:solidFill>
                <a:latin typeface="Helvetica"/>
                <a:sym typeface="Helvetica"/>
              </a:rPr>
              <a:t>, 2018</a:t>
            </a:r>
          </a:p>
        </p:txBody>
      </p:sp>
      <p:sp>
        <p:nvSpPr>
          <p:cNvPr id="175" name="Context"/>
          <p:cNvSpPr txBox="1">
            <a:spLocks noGrp="1"/>
          </p:cNvSpPr>
          <p:nvPr>
            <p:ph type="ctrTitle" idx="4294967295"/>
          </p:nvPr>
        </p:nvSpPr>
        <p:spPr>
          <a:xfrm>
            <a:off x="4117135" y="700561"/>
            <a:ext cx="3484563" cy="908050"/>
          </a:xfrm>
          <a:prstGeom prst="rect">
            <a:avLst/>
          </a:prstGeom>
        </p:spPr>
        <p:txBody>
          <a:bodyPr lIns="22859" tIns="22859" rIns="22859" bIns="22859" anchor="t">
            <a:noAutofit/>
          </a:bodyPr>
          <a:lstStyle>
            <a:lvl1pPr algn="ctr">
              <a:defRPr sz="3000" b="1" i="1">
                <a:solidFill>
                  <a:schemeClr val="accent2">
                    <a:satOff val="-4966"/>
                    <a:lumOff val="-10549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5333" dirty="0">
                <a:solidFill>
                  <a:srgbClr val="C00000"/>
                </a:solidFill>
              </a:rPr>
              <a:t>Context</a:t>
            </a:r>
          </a:p>
        </p:txBody>
      </p:sp>
      <p:sp>
        <p:nvSpPr>
          <p:cNvPr id="176" name="High School Seniors"/>
          <p:cNvSpPr txBox="1">
            <a:spLocks noGrp="1"/>
          </p:cNvSpPr>
          <p:nvPr>
            <p:ph type="subTitle" sz="quarter" idx="4294967295"/>
          </p:nvPr>
        </p:nvSpPr>
        <p:spPr>
          <a:xfrm>
            <a:off x="2219278" y="1730307"/>
            <a:ext cx="7280275" cy="2244725"/>
          </a:xfrm>
          <a:prstGeom prst="rect">
            <a:avLst/>
          </a:prstGeom>
        </p:spPr>
        <p:txBody>
          <a:bodyPr lIns="22859" tIns="22859" rIns="22859" bIns="22859">
            <a:noAutofit/>
          </a:bodyPr>
          <a:lstStyle>
            <a:lvl1pPr algn="ctr" defTabSz="309562">
              <a:spcBef>
                <a:spcPts val="300"/>
              </a:spcBef>
              <a:buClr>
                <a:srgbClr val="004479"/>
              </a:buClr>
              <a:buFont typeface="Avenir Next"/>
              <a:defRPr sz="4000" b="1">
                <a:solidFill>
                  <a:srgbClr val="00447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3000" dirty="0"/>
              <a:t>High School Seniors</a:t>
            </a:r>
            <a:endParaRPr lang="en-CA" sz="3000" dirty="0"/>
          </a:p>
          <a:p>
            <a:r>
              <a:rPr lang="en-CA" sz="3000" dirty="0">
                <a:solidFill>
                  <a:srgbClr val="C00000"/>
                </a:solidFill>
              </a:rPr>
              <a:t>only</a:t>
            </a:r>
            <a:r>
              <a:rPr lang="en-CA" dirty="0">
                <a:solidFill>
                  <a:srgbClr val="C00000"/>
                </a:solidFill>
              </a:rPr>
              <a:t> </a:t>
            </a:r>
            <a:r>
              <a:rPr lang="en-CA" sz="7200" dirty="0">
                <a:solidFill>
                  <a:srgbClr val="C00000"/>
                </a:solidFill>
              </a:rPr>
              <a:t>24%</a:t>
            </a:r>
            <a:br>
              <a:rPr lang="en-CA" dirty="0"/>
            </a:br>
            <a:r>
              <a:rPr lang="en-CA" sz="3000" dirty="0"/>
              <a:t>identify &amp; pursue purpose in life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974802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02750D2-FEFA-F840-BC28-DB3499FB4776}"/>
              </a:ext>
            </a:extLst>
          </p:cNvPr>
          <p:cNvGrpSpPr/>
          <p:nvPr/>
        </p:nvGrpSpPr>
        <p:grpSpPr>
          <a:xfrm>
            <a:off x="0" y="35858"/>
            <a:ext cx="12192000" cy="5809129"/>
            <a:chOff x="0" y="35858"/>
            <a:chExt cx="12192000" cy="5809129"/>
          </a:xfrm>
        </p:grpSpPr>
        <p:pic>
          <p:nvPicPr>
            <p:cNvPr id="11" name="Google Shape;242;p6">
              <a:extLst>
                <a:ext uri="{FF2B5EF4-FFF2-40B4-BE49-F238E27FC236}">
                  <a16:creationId xmlns:a16="http://schemas.microsoft.com/office/drawing/2014/main" id="{C75864E0-CECE-2844-9444-2541783EC6B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15294"/>
            <a:stretch/>
          </p:blipFill>
          <p:spPr>
            <a:xfrm flipH="1">
              <a:off x="0" y="35858"/>
              <a:ext cx="12192000" cy="580912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  <p:sp>
          <p:nvSpPr>
            <p:cNvPr id="12" name="Google Shape;243;p6">
              <a:extLst>
                <a:ext uri="{FF2B5EF4-FFF2-40B4-BE49-F238E27FC236}">
                  <a16:creationId xmlns:a16="http://schemas.microsoft.com/office/drawing/2014/main" id="{4B52ECEF-3E57-EC45-AB00-873E399EEE81}"/>
                </a:ext>
              </a:extLst>
            </p:cNvPr>
            <p:cNvSpPr txBox="1">
              <a:spLocks/>
            </p:cNvSpPr>
            <p:nvPr/>
          </p:nvSpPr>
          <p:spPr>
            <a:xfrm>
              <a:off x="209590" y="550156"/>
              <a:ext cx="5638800" cy="1311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rmAutofit/>
            </a:bodyPr>
            <a:lstStyle>
              <a:lvl1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Avenir Next Condensed" panose="020B0506020202020204" pitchFamily="34" charset="0"/>
                  <a:ea typeface="Avenir Next Condensed" panose="020B0506020202020204" pitchFamily="34" charset="0"/>
                  <a:cs typeface="Avenir Next Condensed" panose="020B0506020202020204" pitchFamily="34" charset="0"/>
                  <a:sym typeface="DIN Condensed Bold"/>
                </a:defRPr>
              </a:lvl1pPr>
              <a:lvl2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DIN Condensed Bold"/>
                  <a:ea typeface="DIN Condensed Bold"/>
                  <a:cs typeface="DIN Condensed Bold"/>
                  <a:sym typeface="DIN Condensed Bold"/>
                </a:defRPr>
              </a:lvl2pPr>
              <a:lvl3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DIN Condensed Bold"/>
                  <a:ea typeface="DIN Condensed Bold"/>
                  <a:cs typeface="DIN Condensed Bold"/>
                  <a:sym typeface="DIN Condensed Bold"/>
                </a:defRPr>
              </a:lvl3pPr>
              <a:lvl4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DIN Condensed Bold"/>
                  <a:ea typeface="DIN Condensed Bold"/>
                  <a:cs typeface="DIN Condensed Bold"/>
                  <a:sym typeface="DIN Condensed Bold"/>
                </a:defRPr>
              </a:lvl4pPr>
              <a:lvl5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DIN Condensed Bold"/>
                  <a:ea typeface="DIN Condensed Bold"/>
                  <a:cs typeface="DIN Condensed Bold"/>
                  <a:sym typeface="DIN Condensed Bold"/>
                </a:defRPr>
              </a:lvl5pPr>
              <a:lvl6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DIN Condensed Bold"/>
                  <a:ea typeface="DIN Condensed Bold"/>
                  <a:cs typeface="DIN Condensed Bold"/>
                  <a:sym typeface="DIN Condensed Bold"/>
                </a:defRPr>
              </a:lvl6pPr>
              <a:lvl7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DIN Condensed Bold"/>
                  <a:ea typeface="DIN Condensed Bold"/>
                  <a:cs typeface="DIN Condensed Bold"/>
                  <a:sym typeface="DIN Condensed Bold"/>
                </a:defRPr>
              </a:lvl7pPr>
              <a:lvl8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DIN Condensed Bold"/>
                  <a:ea typeface="DIN Condensed Bold"/>
                  <a:cs typeface="DIN Condensed Bold"/>
                  <a:sym typeface="DIN Condensed Bold"/>
                </a:defRPr>
              </a:lvl8pPr>
              <a:lvl9pPr marL="0" marR="0" indent="0" algn="l" defTabSz="1219140" rtl="0" latinLnBrk="0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667" b="0" i="0" u="none" strike="noStrike" cap="none" spc="0" baseline="0">
                  <a:solidFill>
                    <a:srgbClr val="F6F5F4"/>
                  </a:solidFill>
                  <a:uFillTx/>
                  <a:latin typeface="DIN Condensed Bold"/>
                  <a:ea typeface="DIN Condensed Bold"/>
                  <a:cs typeface="DIN Condensed Bold"/>
                  <a:sym typeface="DIN Condensed Bold"/>
                </a:defRPr>
              </a:lvl9pPr>
            </a:lstStyle>
            <a:p>
              <a:pPr algn="ctr" hangingPunct="1">
                <a:spcBef>
                  <a:spcPts val="0"/>
                </a:spcBef>
                <a:buClr>
                  <a:srgbClr val="000000"/>
                </a:buClr>
                <a:buSzPts val="3780"/>
              </a:pPr>
              <a:r>
                <a:rPr lang="en-US" sz="3780" dirty="0">
                  <a:solidFill>
                    <a:srgbClr val="000000"/>
                  </a:solidFill>
                </a:rPr>
                <a:t>What is Mental Well-Being? (</a:t>
              </a:r>
              <a:r>
                <a:rPr lang="en-US" sz="3780" dirty="0" err="1">
                  <a:solidFill>
                    <a:srgbClr val="000000"/>
                  </a:solidFill>
                </a:rPr>
                <a:t>Dr.Jean</a:t>
              </a:r>
              <a:r>
                <a:rPr lang="en-US" sz="378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3" name="Google Shape;244;p6">
              <a:extLst>
                <a:ext uri="{FF2B5EF4-FFF2-40B4-BE49-F238E27FC236}">
                  <a16:creationId xmlns:a16="http://schemas.microsoft.com/office/drawing/2014/main" id="{4AFF4F55-8E7B-AD4B-A9A6-0394F85A9DB9}"/>
                </a:ext>
              </a:extLst>
            </p:cNvPr>
            <p:cNvSpPr txBox="1">
              <a:spLocks/>
            </p:cNvSpPr>
            <p:nvPr/>
          </p:nvSpPr>
          <p:spPr>
            <a:xfrm>
              <a:off x="495420" y="1766188"/>
              <a:ext cx="5352970" cy="2906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ctr" anchorCtr="0">
              <a:normAutofit fontScale="55000" lnSpcReduction="20000"/>
            </a:bodyPr>
            <a:lstStyle>
              <a:lvl1pPr marL="0" marR="0" indent="0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609570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1219140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828709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2438278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3047848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3657418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4266987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4876557" algn="l" defTabSz="609570" rtl="0" latinLnBrk="0">
                <a:lnSpc>
                  <a:spcPct val="100000"/>
                </a:lnSpc>
                <a:spcBef>
                  <a:spcPts val="933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4267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114300" hangingPunct="1">
                <a:spcBef>
                  <a:spcPts val="0"/>
                </a:spcBef>
                <a:buSzPts val="1600"/>
              </a:pPr>
              <a:endParaRPr lang="en-CA" dirty="0"/>
            </a:p>
            <a:p>
              <a:pPr marL="114300" hangingPunct="1">
                <a:buSzPts val="1600"/>
              </a:pPr>
              <a:r>
                <a:rPr lang="en-CA" dirty="0"/>
                <a:t>A state of well-being in which an individual realizes his or her own potential, can cope with the normal stresses of life, can work productively and fruitfully, and is able to make a contribution to her or his community.</a:t>
              </a:r>
            </a:p>
            <a:p>
              <a:pPr marL="411480" lvl="1" indent="0" hangingPunct="1">
                <a:spcBef>
                  <a:spcPts val="1000"/>
                </a:spcBef>
                <a:buSzPts val="1600"/>
              </a:pPr>
              <a:r>
                <a:rPr lang="en-CA" sz="2000" dirty="0"/>
                <a:t>World Health Organization, 2014</a:t>
              </a:r>
              <a:endParaRPr lang="en-CA" dirty="0"/>
            </a:p>
            <a:p>
              <a:pPr hangingPunct="1">
                <a:buSzPts val="1600"/>
              </a:pPr>
              <a:endParaRPr lang="en-CA" dirty="0"/>
            </a:p>
          </p:txBody>
        </p:sp>
        <p:sp>
          <p:nvSpPr>
            <p:cNvPr id="14" name="Google Shape;245;p6">
              <a:extLst>
                <a:ext uri="{FF2B5EF4-FFF2-40B4-BE49-F238E27FC236}">
                  <a16:creationId xmlns:a16="http://schemas.microsoft.com/office/drawing/2014/main" id="{B35627F1-C175-4D4F-A276-2C48859ED22D}"/>
                </a:ext>
              </a:extLst>
            </p:cNvPr>
            <p:cNvSpPr/>
            <p:nvPr/>
          </p:nvSpPr>
          <p:spPr>
            <a:xfrm flipH="1">
              <a:off x="6713915" y="590636"/>
              <a:ext cx="5478085" cy="5218493"/>
            </a:xfrm>
            <a:custGeom>
              <a:avLst/>
              <a:gdLst/>
              <a:ahLst/>
              <a:cxnLst/>
              <a:rect l="l" t="t" r="r" b="b"/>
              <a:pathLst>
                <a:path w="5478085" h="6276841" extrusionOk="0">
                  <a:moveTo>
                    <a:pt x="2178155" y="0"/>
                  </a:moveTo>
                  <a:cubicBezTo>
                    <a:pt x="4000656" y="0"/>
                    <a:pt x="5478085" y="1477429"/>
                    <a:pt x="5478085" y="3299930"/>
                  </a:cubicBezTo>
                  <a:cubicBezTo>
                    <a:pt x="5478085" y="4552900"/>
                    <a:pt x="4779769" y="5642769"/>
                    <a:pt x="3751098" y="6201577"/>
                  </a:cubicBezTo>
                  <a:lnTo>
                    <a:pt x="3594858" y="6276841"/>
                  </a:lnTo>
                  <a:lnTo>
                    <a:pt x="761453" y="6276841"/>
                  </a:lnTo>
                  <a:lnTo>
                    <a:pt x="605213" y="6201577"/>
                  </a:lnTo>
                  <a:cubicBezTo>
                    <a:pt x="418182" y="6099975"/>
                    <a:pt x="242071" y="5980818"/>
                    <a:pt x="79093" y="5846317"/>
                  </a:cubicBezTo>
                  <a:lnTo>
                    <a:pt x="0" y="5774432"/>
                  </a:lnTo>
                  <a:lnTo>
                    <a:pt x="0" y="825429"/>
                  </a:lnTo>
                  <a:lnTo>
                    <a:pt x="79093" y="753544"/>
                  </a:lnTo>
                  <a:cubicBezTo>
                    <a:pt x="649516" y="282789"/>
                    <a:pt x="1380811" y="0"/>
                    <a:pt x="2178155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 cmpd="sng">
              <a:solidFill>
                <a:srgbClr val="F38D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457200" hangingPunct="1"/>
              <a:endParaRPr sz="1800" kern="1200">
                <a:solidFill>
                  <a:prstClr val="white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" name="Google Shape;246;p6">
              <a:extLst>
                <a:ext uri="{FF2B5EF4-FFF2-40B4-BE49-F238E27FC236}">
                  <a16:creationId xmlns:a16="http://schemas.microsoft.com/office/drawing/2014/main" id="{F450B1BB-50C9-9F4F-AD0B-E63298BDB29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14786" y="1061128"/>
              <a:ext cx="5277214" cy="4366411"/>
            </a:xfrm>
            <a:custGeom>
              <a:avLst/>
              <a:gdLst/>
              <a:ahLst/>
              <a:cxnLst/>
              <a:rect l="l" t="t" r="r" b="b"/>
              <a:pathLst>
                <a:path w="5298683" h="6097438" extrusionOk="0">
                  <a:moveTo>
                    <a:pt x="3120528" y="0"/>
                  </a:moveTo>
                  <a:cubicBezTo>
                    <a:pt x="3874524" y="0"/>
                    <a:pt x="4566062" y="267415"/>
                    <a:pt x="5105473" y="712577"/>
                  </a:cubicBezTo>
                  <a:lnTo>
                    <a:pt x="5298683" y="888178"/>
                  </a:lnTo>
                  <a:lnTo>
                    <a:pt x="5298683" y="5352876"/>
                  </a:lnTo>
                  <a:lnTo>
                    <a:pt x="5105473" y="5528477"/>
                  </a:lnTo>
                  <a:cubicBezTo>
                    <a:pt x="4874296" y="5719261"/>
                    <a:pt x="4615179" y="5877397"/>
                    <a:pt x="4335177" y="5995828"/>
                  </a:cubicBezTo>
                  <a:lnTo>
                    <a:pt x="4057556" y="6097438"/>
                  </a:lnTo>
                  <a:lnTo>
                    <a:pt x="2183499" y="6097438"/>
                  </a:lnTo>
                  <a:lnTo>
                    <a:pt x="1905878" y="5995828"/>
                  </a:lnTo>
                  <a:cubicBezTo>
                    <a:pt x="785873" y="5522106"/>
                    <a:pt x="0" y="4413092"/>
                    <a:pt x="0" y="3120527"/>
                  </a:cubicBezTo>
                  <a:cubicBezTo>
                    <a:pt x="0" y="1397108"/>
                    <a:pt x="1397108" y="0"/>
                    <a:pt x="3120528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16" name="Google Shape;247;p6">
              <a:extLst>
                <a:ext uri="{FF2B5EF4-FFF2-40B4-BE49-F238E27FC236}">
                  <a16:creationId xmlns:a16="http://schemas.microsoft.com/office/drawing/2014/main" id="{7D5A990A-A759-804B-A34D-85FD4407A5A2}"/>
                </a:ext>
              </a:extLst>
            </p:cNvPr>
            <p:cNvSpPr/>
            <p:nvPr/>
          </p:nvSpPr>
          <p:spPr>
            <a:xfrm>
              <a:off x="209590" y="4345524"/>
              <a:ext cx="56388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457200" hangingPunct="1">
                <a:buClr>
                  <a:srgbClr val="29424D"/>
                </a:buClr>
                <a:buSzPts val="2800"/>
              </a:pPr>
              <a:r>
                <a:rPr lang="en-US" sz="2800" b="1" kern="1200" dirty="0">
                  <a:solidFill>
                    <a:srgbClr val="29424D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More than the absence of illness!</a:t>
              </a:r>
              <a:endParaRPr sz="1800" kern="1200" dirty="0">
                <a:solidFill>
                  <a:prstClr val="white"/>
                </a:solidFill>
                <a:latin typeface="Arial" panose="020B0604020202020204"/>
              </a:endParaRPr>
            </a:p>
            <a:p>
              <a:pPr algn="ctr" defTabSz="457200" hangingPunct="1">
                <a:buClr>
                  <a:srgbClr val="29424D"/>
                </a:buClr>
                <a:buSzPts val="2800"/>
              </a:pPr>
              <a:r>
                <a:rPr lang="en-US" sz="2800" b="1" kern="1200" dirty="0">
                  <a:solidFill>
                    <a:srgbClr val="29424D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It is about FLOURISHING!</a:t>
              </a:r>
              <a:endParaRPr sz="2800" b="1" kern="1200" dirty="0">
                <a:solidFill>
                  <a:srgbClr val="29424D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" name="Google Shape;248;p6">
              <a:extLst>
                <a:ext uri="{FF2B5EF4-FFF2-40B4-BE49-F238E27FC236}">
                  <a16:creationId xmlns:a16="http://schemas.microsoft.com/office/drawing/2014/main" id="{26F2EF8C-7BFB-FB4B-8310-AFFDD12B8AF7}"/>
                </a:ext>
              </a:extLst>
            </p:cNvPr>
            <p:cNvSpPr/>
            <p:nvPr/>
          </p:nvSpPr>
          <p:spPr>
            <a:xfrm>
              <a:off x="5977217" y="3244334"/>
              <a:ext cx="23756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457200" hangingPunct="1"/>
              <a:r>
                <a:rPr lang="en-US" sz="1800" kern="12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 </a:t>
              </a:r>
              <a:endParaRPr sz="1800" kern="1200">
                <a:solidFill>
                  <a:prstClr val="white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1964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7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3F89E6-DEA3-8F42-ABDF-D77E2712F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5751" r="3463" b="9477"/>
          <a:stretch/>
        </p:blipFill>
        <p:spPr>
          <a:xfrm>
            <a:off x="914399" y="0"/>
            <a:ext cx="10309413" cy="58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6717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D47A-B2DA-784E-AE84-8F1FF0AE8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409" r="-1" b="26938"/>
          <a:stretch/>
        </p:blipFill>
        <p:spPr>
          <a:xfrm>
            <a:off x="0" y="0"/>
            <a:ext cx="9256876" cy="5824024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943691-B7A6-0843-9FA3-1FEF30E1BEF8}"/>
              </a:ext>
            </a:extLst>
          </p:cNvPr>
          <p:cNvGrpSpPr/>
          <p:nvPr/>
        </p:nvGrpSpPr>
        <p:grpSpPr>
          <a:xfrm>
            <a:off x="5877320" y="484153"/>
            <a:ext cx="5546276" cy="5047536"/>
            <a:chOff x="5877320" y="788950"/>
            <a:chExt cx="5546276" cy="504753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97C26F-3F87-0E4D-A540-A18C50201F68}"/>
                </a:ext>
              </a:extLst>
            </p:cNvPr>
            <p:cNvSpPr txBox="1"/>
            <p:nvPr/>
          </p:nvSpPr>
          <p:spPr>
            <a:xfrm>
              <a:off x="6096000" y="788950"/>
              <a:ext cx="4445391" cy="1046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200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FillTx/>
                  <a:latin typeface="Footlight MT Light" panose="0204060206030A020304" pitchFamily="18" charset="77"/>
                  <a:ea typeface="+mj-ea"/>
                  <a:cs typeface="+mj-cs"/>
                  <a:sym typeface="Calibri"/>
                </a:rPr>
                <a:t>Technology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0642F8-98AF-AB49-BBA8-5DC042CC9894}"/>
                </a:ext>
              </a:extLst>
            </p:cNvPr>
            <p:cNvSpPr/>
            <p:nvPr/>
          </p:nvSpPr>
          <p:spPr>
            <a:xfrm>
              <a:off x="5877320" y="788950"/>
              <a:ext cx="5546276" cy="5047536"/>
            </a:xfrm>
            <a:prstGeom prst="rect">
              <a:avLst/>
            </a:prstGeom>
            <a:solidFill>
              <a:schemeClr val="tx1">
                <a:alpha val="16000"/>
              </a:schemeClr>
            </a:solidFill>
          </p:spPr>
          <p:txBody>
            <a:bodyPr wrap="square">
              <a:spAutoFit/>
            </a:bodyPr>
            <a:lstStyle/>
            <a:p>
              <a:pPr>
                <a:buClr>
                  <a:schemeClr val="bg1">
                    <a:lumMod val="95000"/>
                  </a:schemeClr>
                </a:buClr>
                <a:buSzPct val="80000"/>
              </a:pPr>
              <a:endParaRPr lang="en-CA" sz="3400" dirty="0">
                <a:solidFill>
                  <a:schemeClr val="bg1">
                    <a:lumMod val="95000"/>
                  </a:schemeClr>
                </a:solidFill>
                <a:latin typeface="Abadi MT Condensed Light" panose="020B0306030101010103" pitchFamily="34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buClr>
                  <a:schemeClr val="bg1">
                    <a:lumMod val="95000"/>
                  </a:schemeClr>
                </a:buClr>
                <a:buSzPct val="80000"/>
              </a:pPr>
              <a:endParaRPr lang="en-CA" sz="3400" dirty="0">
                <a:solidFill>
                  <a:schemeClr val="bg1">
                    <a:lumMod val="95000"/>
                  </a:schemeClr>
                </a:solidFill>
                <a:latin typeface="Abadi MT Condensed Light" panose="020B0306030101010103" pitchFamily="34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06400" indent="-211138">
                <a:spcAft>
                  <a:spcPts val="1800"/>
                </a:spcAft>
                <a:buClr>
                  <a:schemeClr val="bg1">
                    <a:lumMod val="95000"/>
                  </a:schemeClr>
                </a:buClr>
                <a:buSzPct val="80000"/>
                <a:buFont typeface="System Font Regular"/>
                <a:buChar char="‣"/>
              </a:pPr>
              <a:r>
                <a:rPr lang="en-CA" sz="3200" dirty="0">
                  <a:solidFill>
                    <a:schemeClr val="bg1">
                      <a:lumMod val="95000"/>
                    </a:schemeClr>
                  </a:solidFill>
                  <a:latin typeface="Abadi MT Condensed Light" panose="020B0306030101010103" pitchFamily="34" charset="77"/>
                  <a:ea typeface="Calibri" panose="020F0502020204030204" pitchFamily="34" charset="0"/>
                  <a:cs typeface="Times New Roman" panose="02020603050405020304" pitchFamily="18" charset="0"/>
                </a:rPr>
                <a:t>Basic access to devices, platforms, place to learn—a basic equity matter that applies to all.</a:t>
              </a:r>
            </a:p>
            <a:p>
              <a:pPr marL="406400" indent="-211138">
                <a:spcAft>
                  <a:spcPts val="1800"/>
                </a:spcAft>
                <a:buClr>
                  <a:schemeClr val="bg1">
                    <a:lumMod val="95000"/>
                  </a:schemeClr>
                </a:buClr>
                <a:buSzPct val="80000"/>
                <a:buFont typeface="System Font Regular"/>
                <a:buChar char="‣"/>
              </a:pPr>
              <a:r>
                <a:rPr lang="en-CA" sz="3200" dirty="0">
                  <a:solidFill>
                    <a:schemeClr val="bg1">
                      <a:lumMod val="95000"/>
                    </a:schemeClr>
                  </a:solidFill>
                  <a:latin typeface="Abadi MT Condensed Light" panose="020B0306030101010103" pitchFamily="34" charset="77"/>
                  <a:ea typeface="Calibri" panose="020F0502020204030204" pitchFamily="34" charset="0"/>
                  <a:cs typeface="Times New Roman" panose="02020603050405020304" pitchFamily="18" charset="0"/>
                </a:rPr>
                <a:t>After that it is all purpose, pedagogy, belongingness, culture.</a:t>
              </a:r>
            </a:p>
            <a:p>
              <a:pPr marL="406400" indent="-211138">
                <a:spcAft>
                  <a:spcPts val="1800"/>
                </a:spcAft>
                <a:buClr>
                  <a:schemeClr val="bg1">
                    <a:lumMod val="95000"/>
                  </a:schemeClr>
                </a:buClr>
                <a:buSzPct val="80000"/>
                <a:buFont typeface="System Font Regular"/>
                <a:buChar char="‣"/>
              </a:pPr>
              <a:r>
                <a:rPr lang="en-CA" sz="3200" dirty="0">
                  <a:solidFill>
                    <a:schemeClr val="bg1">
                      <a:lumMod val="95000"/>
                    </a:schemeClr>
                  </a:solidFill>
                  <a:latin typeface="Abadi MT Condensed Light" panose="020B0306030101010103" pitchFamily="34" charset="77"/>
                  <a:ea typeface="Calibri" panose="020F0502020204030204" pitchFamily="34" charset="0"/>
                  <a:cs typeface="Times New Roman" panose="02020603050405020304" pitchFamily="18" charset="0"/>
                </a:rPr>
                <a:t>Technology should never be the driver; only the accelerator.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90145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7E8E-B39B-4443-AD00-E720E271ED03}"/>
              </a:ext>
            </a:extLst>
          </p:cNvPr>
          <p:cNvGrpSpPr/>
          <p:nvPr/>
        </p:nvGrpSpPr>
        <p:grpSpPr>
          <a:xfrm>
            <a:off x="0" y="0"/>
            <a:ext cx="12192000" cy="5853875"/>
            <a:chOff x="0" y="0"/>
            <a:chExt cx="12192000" cy="58538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068D92-2BB6-0243-A4B2-22F773E42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1" b="21399"/>
            <a:stretch/>
          </p:blipFill>
          <p:spPr>
            <a:xfrm>
              <a:off x="0" y="0"/>
              <a:ext cx="12192000" cy="585216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305FFE-A2C1-3547-8FD7-0D80B48E1C72}"/>
                </a:ext>
              </a:extLst>
            </p:cNvPr>
            <p:cNvSpPr/>
            <p:nvPr/>
          </p:nvSpPr>
          <p:spPr>
            <a:xfrm>
              <a:off x="0" y="3607106"/>
              <a:ext cx="12192000" cy="224676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6805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p:spPr>
          <p:txBody>
            <a:bodyPr wrap="square">
              <a:spAutoFit/>
            </a:bodyPr>
            <a:lstStyle/>
            <a:p>
              <a:pPr marL="2720975" indent="-153988">
                <a:buClr>
                  <a:srgbClr val="445380"/>
                </a:buClr>
                <a:buSzPct val="80000"/>
                <a:buFont typeface="System Font Regular"/>
                <a:buChar char="‣"/>
              </a:pPr>
              <a:r>
                <a:rPr lang="en-CA" sz="2800" dirty="0">
                  <a:solidFill>
                    <a:srgbClr val="445380"/>
                  </a:solidFill>
                  <a:latin typeface="Abadi MT Std" panose="020B05020201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Sort out the role of technology</a:t>
              </a:r>
            </a:p>
            <a:p>
              <a:pPr marL="2720975" indent="-153988">
                <a:buClr>
                  <a:srgbClr val="445380"/>
                </a:buClr>
                <a:buSzPct val="80000"/>
                <a:buFont typeface="System Font Regular"/>
                <a:buChar char="‣"/>
              </a:pPr>
              <a:r>
                <a:rPr lang="en-CA" sz="2800" dirty="0">
                  <a:solidFill>
                    <a:srgbClr val="445380"/>
                  </a:solidFill>
                  <a:latin typeface="Abadi MT Std" panose="020B05020201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Re-connect students to learning </a:t>
              </a:r>
            </a:p>
            <a:p>
              <a:pPr marL="2720975" indent="-153988">
                <a:buClr>
                  <a:srgbClr val="445380"/>
                </a:buClr>
                <a:buSzPct val="80000"/>
                <a:buFont typeface="System Font Regular"/>
                <a:buChar char="‣"/>
              </a:pPr>
              <a:r>
                <a:rPr lang="en-CA" sz="2800" dirty="0">
                  <a:solidFill>
                    <a:srgbClr val="445380"/>
                  </a:solidFill>
                  <a:latin typeface="Abadi MT Std" panose="020B05020201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Climate crisis </a:t>
              </a:r>
            </a:p>
            <a:p>
              <a:pPr marL="2720975" indent="-153988">
                <a:buClr>
                  <a:srgbClr val="445380"/>
                </a:buClr>
                <a:buSzPct val="80000"/>
                <a:buFont typeface="System Font Regular"/>
                <a:buChar char="‣"/>
              </a:pPr>
              <a:r>
                <a:rPr lang="en-CA" sz="2800" dirty="0">
                  <a:solidFill>
                    <a:srgbClr val="445380"/>
                  </a:solidFill>
                  <a:latin typeface="Abadi MT Std" panose="020B05020201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Well-being of students and adults</a:t>
              </a:r>
            </a:p>
            <a:p>
              <a:pPr marL="2720975" indent="-153988">
                <a:buClr>
                  <a:srgbClr val="445380"/>
                </a:buClr>
                <a:buSzPct val="80000"/>
                <a:buFont typeface="System Font Regular"/>
                <a:buChar char="‣"/>
              </a:pPr>
              <a:r>
                <a:rPr lang="en-CA" sz="2800" dirty="0">
                  <a:solidFill>
                    <a:srgbClr val="445380"/>
                  </a:solidFill>
                  <a:latin typeface="Abadi MT Std" panose="020B0502020104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Develop new collaboration within and across schools.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55B48F-6C38-7449-92CA-3188D77947E1}"/>
                </a:ext>
              </a:extLst>
            </p:cNvPr>
            <p:cNvSpPr txBox="1"/>
            <p:nvPr/>
          </p:nvSpPr>
          <p:spPr>
            <a:xfrm>
              <a:off x="398585" y="741725"/>
              <a:ext cx="2532184" cy="2123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445380"/>
                  </a:solidFill>
                  <a:effectLst/>
                  <a:uFillTx/>
                  <a:latin typeface="Footlight MT Light" panose="0204060206030A020304" pitchFamily="18" charset="77"/>
                  <a:ea typeface="+mj-ea"/>
                  <a:cs typeface="+mj-cs"/>
                  <a:sym typeface="Calibri"/>
                </a:rPr>
                <a:t>The Need for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43869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C20868-E9BA-6641-BE4C-23FD04EF261C}"/>
              </a:ext>
            </a:extLst>
          </p:cNvPr>
          <p:cNvGrpSpPr/>
          <p:nvPr/>
        </p:nvGrpSpPr>
        <p:grpSpPr>
          <a:xfrm>
            <a:off x="1593778" y="161815"/>
            <a:ext cx="9150418" cy="5553185"/>
            <a:chOff x="1593778" y="161815"/>
            <a:chExt cx="9150418" cy="555318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6D5586-022A-AB41-9238-8101FBD73A2B}"/>
                </a:ext>
              </a:extLst>
            </p:cNvPr>
            <p:cNvGrpSpPr/>
            <p:nvPr/>
          </p:nvGrpSpPr>
          <p:grpSpPr>
            <a:xfrm>
              <a:off x="4963804" y="161815"/>
              <a:ext cx="5780392" cy="5553185"/>
              <a:chOff x="2769985" y="78689"/>
              <a:chExt cx="6540270" cy="654027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D18938B-3C53-2A4E-A4BF-D6AD54A1761C}"/>
                  </a:ext>
                </a:extLst>
              </p:cNvPr>
              <p:cNvGrpSpPr/>
              <p:nvPr/>
            </p:nvGrpSpPr>
            <p:grpSpPr>
              <a:xfrm>
                <a:off x="2769985" y="78689"/>
                <a:ext cx="6540270" cy="6540270"/>
                <a:chOff x="3168996" y="501996"/>
                <a:chExt cx="5854007" cy="5854007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650D3503-1595-454F-A5AE-635F308A72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168996" y="501996"/>
                  <a:ext cx="5854007" cy="5854007"/>
                </a:xfrm>
                <a:prstGeom prst="rect">
                  <a:avLst/>
                </a:prstGeom>
              </p:spPr>
            </p:pic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A3DE1987-A68E-C34D-AB1A-4FBE7E0BCB60}"/>
                    </a:ext>
                  </a:extLst>
                </p:cNvPr>
                <p:cNvSpPr/>
                <p:nvPr/>
              </p:nvSpPr>
              <p:spPr>
                <a:xfrm>
                  <a:off x="5204369" y="2537126"/>
                  <a:ext cx="1772241" cy="1772241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>
                  <a:solidFill>
                    <a:srgbClr val="002060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defTabSz="457200"/>
                  <a:endParaRPr lang="en-US" sz="1800" kern="1200" dirty="0">
                    <a:solidFill>
                      <a:srgbClr val="000000"/>
                    </a:solidFill>
                    <a:latin typeface="Calibri"/>
                    <a:ea typeface="+mj-ea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878868-E31A-5649-A7B2-2EE2743B9529}"/>
                  </a:ext>
                </a:extLst>
              </p:cNvPr>
              <p:cNvSpPr txBox="1"/>
              <p:nvPr/>
            </p:nvSpPr>
            <p:spPr>
              <a:xfrm>
                <a:off x="5175596" y="2743919"/>
                <a:ext cx="1729048" cy="1196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algn="ctr" defTabSz="457200"/>
                <a:r>
                  <a:rPr lang="en-US" sz="2000" kern="1200" dirty="0">
                    <a:solidFill>
                      <a:srgbClr val="FFFFFF"/>
                    </a:solidFill>
                    <a:latin typeface="Avenir Next Condensed" panose="020B0506020202020204" pitchFamily="34" charset="0"/>
                    <a:ea typeface="+mj-ea"/>
                    <a:cs typeface="Calibri"/>
                    <a:sym typeface="Calibri"/>
                  </a:rPr>
                  <a:t>Four Essential Interactive Transformations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9DF5AC-4C2F-E448-BEBB-81CA8DE063B8}"/>
                  </a:ext>
                </a:extLst>
              </p:cNvPr>
              <p:cNvSpPr txBox="1"/>
              <p:nvPr/>
            </p:nvSpPr>
            <p:spPr>
              <a:xfrm>
                <a:off x="6451630" y="857599"/>
                <a:ext cx="1863570" cy="16311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914400" hangingPunct="1"/>
                <a:r>
                  <a:rPr lang="en-CA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New Purpose:</a:t>
                </a:r>
              </a:p>
              <a:p>
                <a:pPr defTabSz="914400" hangingPunct="1"/>
                <a:r>
                  <a:rPr lang="en-CA" sz="2000" i="1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Meaning, Belonging, Contributing</a:t>
                </a:r>
                <a:endParaRPr lang="en-CA" sz="2000" i="1" kern="1200" dirty="0">
                  <a:solidFill>
                    <a:srgbClr val="002060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99D6BA-0C08-2048-9C45-C25019F47DB2}"/>
                  </a:ext>
                </a:extLst>
              </p:cNvPr>
              <p:cNvSpPr txBox="1"/>
              <p:nvPr/>
            </p:nvSpPr>
            <p:spPr>
              <a:xfrm>
                <a:off x="7119165" y="3738350"/>
                <a:ext cx="1729048" cy="2066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914400" hangingPunct="1"/>
                <a:r>
                  <a:rPr lang="en-CA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New Pedagogies:</a:t>
                </a:r>
              </a:p>
              <a:p>
                <a:pPr defTabSz="914400" hangingPunct="1"/>
                <a:r>
                  <a:rPr lang="en-CA" sz="2000" i="1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Engaging, Discovering, Applying</a:t>
                </a:r>
                <a:endParaRPr lang="en-CA" i="1" kern="1200" dirty="0">
                  <a:solidFill>
                    <a:srgbClr val="002060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5FAD6F-71B1-284E-B3E1-39E886CAB5F3}"/>
                  </a:ext>
                </a:extLst>
              </p:cNvPr>
              <p:cNvSpPr txBox="1"/>
              <p:nvPr/>
            </p:nvSpPr>
            <p:spPr>
              <a:xfrm>
                <a:off x="3922349" y="3738350"/>
                <a:ext cx="2069066" cy="2066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914400" hangingPunct="1"/>
                <a:r>
                  <a:rPr lang="en-CA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New </a:t>
                </a:r>
              </a:p>
              <a:p>
                <a:pPr defTabSz="914400" hangingPunct="1"/>
                <a:r>
                  <a:rPr lang="en-CA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Cultures: </a:t>
                </a:r>
                <a:br>
                  <a:rPr lang="en-CA" sz="2800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</a:br>
                <a:r>
                  <a:rPr lang="en-CA" sz="2000" i="1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Always learning through connected autonomy</a:t>
                </a:r>
                <a:endParaRPr lang="en-CA" sz="2000" i="1" kern="1200" dirty="0">
                  <a:solidFill>
                    <a:srgbClr val="002060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1D1CB4-792F-9F45-AF04-1FB595B27FA5}"/>
                  </a:ext>
                </a:extLst>
              </p:cNvPr>
              <p:cNvSpPr txBox="1"/>
              <p:nvPr/>
            </p:nvSpPr>
            <p:spPr>
              <a:xfrm>
                <a:off x="3986603" y="857599"/>
                <a:ext cx="2225838" cy="17036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defTabSz="914400" hangingPunct="1"/>
                <a:r>
                  <a:rPr lang="en-CA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New Metrics</a:t>
                </a:r>
              </a:p>
              <a:p>
                <a:pPr defTabSz="914400" hangingPunct="1"/>
                <a:r>
                  <a:rPr lang="en-CA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of Assessment: </a:t>
                </a:r>
                <a:r>
                  <a:rPr lang="en-CA" sz="2000" i="1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Formative, </a:t>
                </a:r>
              </a:p>
              <a:p>
                <a:pPr defTabSz="914400" hangingPunct="1"/>
                <a:r>
                  <a:rPr lang="en-CA" sz="2000" i="1" kern="1200" dirty="0">
                    <a:solidFill>
                      <a:srgbClr val="002060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 (Body CS)"/>
                  </a:rPr>
                  <a:t>Summative</a:t>
                </a:r>
                <a:endParaRPr lang="en-CA" sz="2000" i="1" kern="1200" dirty="0">
                  <a:solidFill>
                    <a:srgbClr val="002060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79FD6A-4A89-4D41-A437-D1D2AD288764}"/>
                </a:ext>
              </a:extLst>
            </p:cNvPr>
            <p:cNvSpPr txBox="1"/>
            <p:nvPr/>
          </p:nvSpPr>
          <p:spPr>
            <a:xfrm>
              <a:off x="1593778" y="1362967"/>
              <a:ext cx="2961666" cy="31393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ctr" defTabSz="457200"/>
              <a:r>
                <a:rPr lang="en-US" sz="6600" i="1" kern="1200" dirty="0">
                  <a:solidFill>
                    <a:srgbClr val="002060"/>
                  </a:solidFill>
                  <a:latin typeface="Farisi" pitchFamily="2" charset="-78"/>
                  <a:ea typeface="+mj-ea"/>
                  <a:cs typeface="Farisi" pitchFamily="2" charset="-78"/>
                  <a:sym typeface="Calibri"/>
                </a:rPr>
                <a:t>What</a:t>
              </a:r>
            </a:p>
            <a:p>
              <a:pPr algn="ctr" defTabSz="457200"/>
              <a:r>
                <a:rPr lang="en-US" sz="6600" i="1" kern="1200" dirty="0">
                  <a:solidFill>
                    <a:srgbClr val="002060"/>
                  </a:solidFill>
                  <a:latin typeface="Farisi" pitchFamily="2" charset="-78"/>
                  <a:ea typeface="+mj-ea"/>
                  <a:cs typeface="Farisi" pitchFamily="2" charset="-78"/>
                  <a:sym typeface="Calibri"/>
                </a:rPr>
                <a:t>is Needed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41935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6F0A64-15DB-D84F-9E89-A1FD5C7C32BD}"/>
              </a:ext>
            </a:extLst>
          </p:cNvPr>
          <p:cNvGrpSpPr/>
          <p:nvPr/>
        </p:nvGrpSpPr>
        <p:grpSpPr>
          <a:xfrm>
            <a:off x="-18090" y="0"/>
            <a:ext cx="12228179" cy="5843959"/>
            <a:chOff x="-18090" y="0"/>
            <a:chExt cx="12228179" cy="58439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DB4120-D45D-CE46-B603-A36B7AA56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825"/>
            <a:stretch/>
          </p:blipFill>
          <p:spPr>
            <a:xfrm>
              <a:off x="10668" y="0"/>
              <a:ext cx="12185904" cy="584131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2ABFAF4-F982-D74D-AE17-64B44606D4FF}"/>
                </a:ext>
              </a:extLst>
            </p:cNvPr>
            <p:cNvSpPr txBox="1"/>
            <p:nvPr/>
          </p:nvSpPr>
          <p:spPr>
            <a:xfrm>
              <a:off x="-7257" y="4343548"/>
              <a:ext cx="12188589" cy="1500411"/>
            </a:xfrm>
            <a:prstGeom prst="rect">
              <a:avLst/>
            </a:prstGeom>
            <a:solidFill>
              <a:srgbClr val="5081BE">
                <a:alpha val="69804"/>
              </a:srgbClr>
            </a:solidFill>
          </p:spPr>
          <p:txBody>
            <a:bodyPr wrap="square" rtlCol="0" anchor="ctr">
              <a:spAutoFit/>
            </a:bodyPr>
            <a:lstStyle/>
            <a:p>
              <a:pPr marL="11113" algn="ctr" defTabSz="914400" hangingPunct="1">
                <a:lnSpc>
                  <a:spcPct val="150000"/>
                </a:lnSpc>
                <a:buClr>
                  <a:prstClr val="white"/>
                </a:buClr>
                <a:defRPr/>
              </a:pPr>
              <a:r>
                <a:rPr lang="en-US" sz="2800" kern="1200" dirty="0">
                  <a:solidFill>
                    <a:prstClr val="white"/>
                  </a:solidFill>
                  <a:latin typeface="Avenir Next Condensed" panose="020B0506020202020204" pitchFamily="34" charset="0"/>
                  <a:ea typeface="+mn-ea"/>
                  <a:cs typeface="+mn-cs"/>
                </a:rPr>
                <a:t>Overload, ambiguity and potential innovation will happen faster than any other phase.</a:t>
              </a:r>
            </a:p>
            <a:p>
              <a:pPr marL="11113" algn="ctr" defTabSz="914400" hangingPunct="1">
                <a:lnSpc>
                  <a:spcPct val="150000"/>
                </a:lnSpc>
                <a:spcAft>
                  <a:spcPts val="1200"/>
                </a:spcAft>
                <a:buClr>
                  <a:prstClr val="white"/>
                </a:buClr>
                <a:defRPr/>
              </a:pPr>
              <a:r>
                <a:rPr lang="en-US" sz="3600" i="1" kern="1200" dirty="0">
                  <a:solidFill>
                    <a:prstClr val="white"/>
                  </a:solidFill>
                  <a:latin typeface="Avenir Next Condensed" panose="020B0506020202020204" pitchFamily="34" charset="0"/>
                  <a:ea typeface="+mn-ea"/>
                  <a:cs typeface="+mn-cs"/>
                </a:rPr>
                <a:t>It has never been more crucial to be a learner!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D2E1E4-4A94-9C4B-8FD0-58D5D1065D8F}"/>
                </a:ext>
              </a:extLst>
            </p:cNvPr>
            <p:cNvSpPr/>
            <p:nvPr/>
          </p:nvSpPr>
          <p:spPr>
            <a:xfrm>
              <a:off x="18089" y="0"/>
              <a:ext cx="12192000" cy="14848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/>
              <a:endParaRPr lang="en-US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386FA1-13B8-EB4C-AF3F-49419979B742}"/>
                </a:ext>
              </a:extLst>
            </p:cNvPr>
            <p:cNvSpPr/>
            <p:nvPr/>
          </p:nvSpPr>
          <p:spPr>
            <a:xfrm>
              <a:off x="-18090" y="397586"/>
              <a:ext cx="12192000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400" hangingPunct="1"/>
              <a:r>
                <a:rPr lang="en-CA" sz="4400" kern="1200" dirty="0">
                  <a:solidFill>
                    <a:prstClr val="white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 (Body CS)"/>
                </a:rPr>
                <a:t>The 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95174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802733-21BB-7443-A0BA-33657B6A8729}"/>
              </a:ext>
            </a:extLst>
          </p:cNvPr>
          <p:cNvGrpSpPr/>
          <p:nvPr/>
        </p:nvGrpSpPr>
        <p:grpSpPr>
          <a:xfrm>
            <a:off x="-18090" y="0"/>
            <a:ext cx="12228179" cy="1484832"/>
            <a:chOff x="7770814" y="725717"/>
            <a:chExt cx="10074876" cy="29696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6BC70D-9346-7844-B57B-C78D3CFE9FFA}"/>
                </a:ext>
              </a:extLst>
            </p:cNvPr>
            <p:cNvSpPr/>
            <p:nvPr/>
          </p:nvSpPr>
          <p:spPr>
            <a:xfrm>
              <a:off x="7800622" y="725717"/>
              <a:ext cx="10045068" cy="29696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/>
              <a:endParaRPr lang="en-US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C791E3-5A5A-E54E-99F1-190C852E1E21}"/>
                </a:ext>
              </a:extLst>
            </p:cNvPr>
            <p:cNvSpPr/>
            <p:nvPr/>
          </p:nvSpPr>
          <p:spPr>
            <a:xfrm>
              <a:off x="7770814" y="1520889"/>
              <a:ext cx="10045068" cy="153888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400" hangingPunct="1"/>
              <a:r>
                <a:rPr lang="en-CA" sz="4400" kern="1200" dirty="0">
                  <a:solidFill>
                    <a:prstClr val="white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 (Body CS)"/>
                </a:rPr>
                <a:t>Ontario Example</a:t>
              </a:r>
              <a:endParaRPr lang="en-CA" sz="3200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Calibri" panose="020F0502020204030204" pitchFamily="34" charset="0"/>
                <a:cs typeface="Times New Roman (Body CS)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9F1EC8-E225-B745-8B01-19C8B66BE659}"/>
              </a:ext>
            </a:extLst>
          </p:cNvPr>
          <p:cNvGrpSpPr/>
          <p:nvPr/>
        </p:nvGrpSpPr>
        <p:grpSpPr>
          <a:xfrm>
            <a:off x="522476" y="2435929"/>
            <a:ext cx="11110867" cy="2600305"/>
            <a:chOff x="453216" y="1956197"/>
            <a:chExt cx="11110867" cy="260030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A8A0868-39FF-8B4E-A7AE-48129180C309}"/>
                </a:ext>
              </a:extLst>
            </p:cNvPr>
            <p:cNvGrpSpPr/>
            <p:nvPr/>
          </p:nvGrpSpPr>
          <p:grpSpPr>
            <a:xfrm>
              <a:off x="453216" y="1956197"/>
              <a:ext cx="8299362" cy="2600305"/>
              <a:chOff x="3702184" y="4837304"/>
              <a:chExt cx="16598724" cy="5200610"/>
            </a:xfrm>
          </p:grpSpPr>
          <p:sp>
            <p:nvSpPr>
              <p:cNvPr id="13" name="Can 12">
                <a:extLst>
                  <a:ext uri="{FF2B5EF4-FFF2-40B4-BE49-F238E27FC236}">
                    <a16:creationId xmlns:a16="http://schemas.microsoft.com/office/drawing/2014/main" id="{745E3734-9EEC-B64C-8A97-A7BF021D413C}"/>
                  </a:ext>
                </a:extLst>
              </p:cNvPr>
              <p:cNvSpPr/>
              <p:nvPr/>
            </p:nvSpPr>
            <p:spPr>
              <a:xfrm rot="10800000" flipH="1" flipV="1">
                <a:off x="3702186" y="4837304"/>
                <a:ext cx="5375376" cy="5200610"/>
              </a:xfrm>
              <a:prstGeom prst="can">
                <a:avLst/>
              </a:prstGeom>
              <a:solidFill>
                <a:schemeClr val="accent2"/>
              </a:solidFill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hangingPunct="1"/>
                <a:endParaRPr lang="en-US" sz="180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Can 20">
                <a:extLst>
                  <a:ext uri="{FF2B5EF4-FFF2-40B4-BE49-F238E27FC236}">
                    <a16:creationId xmlns:a16="http://schemas.microsoft.com/office/drawing/2014/main" id="{019BDA46-06BB-9D42-87AF-41A46D29A210}"/>
                  </a:ext>
                </a:extLst>
              </p:cNvPr>
              <p:cNvSpPr/>
              <p:nvPr/>
            </p:nvSpPr>
            <p:spPr>
              <a:xfrm rot="10800000" flipH="1" flipV="1">
                <a:off x="14925530" y="4837304"/>
                <a:ext cx="5375378" cy="5200610"/>
              </a:xfrm>
              <a:prstGeom prst="can">
                <a:avLst/>
              </a:prstGeom>
              <a:solidFill>
                <a:srgbClr val="0070C0"/>
              </a:solidFill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hangingPunct="1"/>
                <a:endParaRPr lang="en-US" sz="180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9FF014-13DF-5E46-B804-C27C72A835D8}"/>
                  </a:ext>
                </a:extLst>
              </p:cNvPr>
              <p:cNvSpPr/>
              <p:nvPr/>
            </p:nvSpPr>
            <p:spPr>
              <a:xfrm>
                <a:off x="14987658" y="6909896"/>
                <a:ext cx="5275774" cy="1908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hangingPunct="1"/>
                <a:r>
                  <a:rPr lang="en-CA" sz="2800" kern="1200" dirty="0">
                    <a:solidFill>
                      <a:prstClr val="white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Secondary School</a:t>
                </a:r>
              </a:p>
              <a:p>
                <a:pPr algn="ctr" defTabSz="914400" hangingPunct="1"/>
                <a:endParaRPr lang="en-CA" sz="2800" kern="1200" dirty="0">
                  <a:solidFill>
                    <a:prstClr val="white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Can 5">
                <a:extLst>
                  <a:ext uri="{FF2B5EF4-FFF2-40B4-BE49-F238E27FC236}">
                    <a16:creationId xmlns:a16="http://schemas.microsoft.com/office/drawing/2014/main" id="{A9C686DF-DF4C-CC4F-AAA0-AB3FD82E1ABF}"/>
                  </a:ext>
                </a:extLst>
              </p:cNvPr>
              <p:cNvSpPr/>
              <p:nvPr/>
            </p:nvSpPr>
            <p:spPr>
              <a:xfrm rot="10800000" flipH="1" flipV="1">
                <a:off x="9313966" y="4837304"/>
                <a:ext cx="5375376" cy="5200610"/>
              </a:xfrm>
              <a:prstGeom prst="can">
                <a:avLst/>
              </a:prstGeom>
              <a:solidFill>
                <a:srgbClr val="4E8F00"/>
              </a:solidFill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hangingPunct="1"/>
                <a:endParaRPr lang="en-US" sz="180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AB8120-5C31-3849-AAA7-989DF1F89D2F}"/>
                  </a:ext>
                </a:extLst>
              </p:cNvPr>
              <p:cNvSpPr/>
              <p:nvPr/>
            </p:nvSpPr>
            <p:spPr>
              <a:xfrm>
                <a:off x="9313748" y="6909896"/>
                <a:ext cx="5338118" cy="1908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hangingPunct="1"/>
                <a:r>
                  <a:rPr lang="en-CA" sz="2800" kern="1200" dirty="0">
                    <a:solidFill>
                      <a:prstClr val="white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Numeracy</a:t>
                </a:r>
              </a:p>
              <a:p>
                <a:pPr algn="ctr" defTabSz="914400" hangingPunct="1"/>
                <a:endParaRPr lang="en-CA" sz="2800" kern="1200" dirty="0">
                  <a:solidFill>
                    <a:prstClr val="white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F11450-5ADA-1047-8D8F-B42F94CE2049}"/>
                  </a:ext>
                </a:extLst>
              </p:cNvPr>
              <p:cNvSpPr/>
              <p:nvPr/>
            </p:nvSpPr>
            <p:spPr>
              <a:xfrm>
                <a:off x="3702184" y="6909896"/>
                <a:ext cx="5337902" cy="1908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hangingPunct="1"/>
                <a:r>
                  <a:rPr lang="en-CA" sz="2800" kern="1200" dirty="0">
                    <a:solidFill>
                      <a:prstClr val="white"/>
                    </a:solidFill>
                    <a:latin typeface="Avenir Next Condensed" panose="020B0506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Literacy</a:t>
                </a:r>
              </a:p>
              <a:p>
                <a:pPr algn="ctr" defTabSz="914400" hangingPunct="1"/>
                <a:endParaRPr lang="en-CA" sz="2800" kern="1200" dirty="0">
                  <a:solidFill>
                    <a:prstClr val="white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Can 13">
              <a:extLst>
                <a:ext uri="{FF2B5EF4-FFF2-40B4-BE49-F238E27FC236}">
                  <a16:creationId xmlns:a16="http://schemas.microsoft.com/office/drawing/2014/main" id="{2B3C9058-C139-244A-8FA5-E91429779E42}"/>
                </a:ext>
              </a:extLst>
            </p:cNvPr>
            <p:cNvSpPr/>
            <p:nvPr/>
          </p:nvSpPr>
          <p:spPr>
            <a:xfrm rot="10800000" flipH="1" flipV="1">
              <a:off x="8876394" y="1971963"/>
              <a:ext cx="2687689" cy="2584539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/>
              <a:endParaRPr lang="en-US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9DDFC1-E073-1342-9A5C-37865F1ACA48}"/>
                </a:ext>
              </a:extLst>
            </p:cNvPr>
            <p:cNvSpPr/>
            <p:nvPr/>
          </p:nvSpPr>
          <p:spPr>
            <a:xfrm>
              <a:off x="8907458" y="2992493"/>
              <a:ext cx="263788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hangingPunct="1"/>
              <a:r>
                <a:rPr lang="en-CA" sz="2800" kern="1200" dirty="0">
                  <a:solidFill>
                    <a:prstClr val="white"/>
                  </a:solidFill>
                  <a:latin typeface="Avenir Next Condensed" panose="020B05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Close the Gap</a:t>
              </a:r>
            </a:p>
            <a:p>
              <a:pPr algn="ctr" defTabSz="914400" hangingPunct="1"/>
              <a:endParaRPr lang="en-CA" sz="2800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BD2B36-29E9-8F4F-B061-4B40BE1B7F0D}"/>
              </a:ext>
            </a:extLst>
          </p:cNvPr>
          <p:cNvGrpSpPr/>
          <p:nvPr/>
        </p:nvGrpSpPr>
        <p:grpSpPr>
          <a:xfrm>
            <a:off x="10385922" y="336934"/>
            <a:ext cx="1588399" cy="1484833"/>
            <a:chOff x="10385922" y="336934"/>
            <a:chExt cx="1588399" cy="1484833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53D35277-2FE5-2542-9B1E-54D1CC0CD26D}"/>
                </a:ext>
              </a:extLst>
            </p:cNvPr>
            <p:cNvSpPr/>
            <p:nvPr/>
          </p:nvSpPr>
          <p:spPr>
            <a:xfrm>
              <a:off x="10421140" y="336934"/>
              <a:ext cx="1542956" cy="1484833"/>
            </a:xfrm>
            <a:prstGeom prst="ellipse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  <a:reflection endPos="0" dir="5400000" sy="-100000" algn="bl" rotWithShape="0"/>
            </a:effectLst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609523" hangingPunct="1">
                <a:defRPr>
                  <a:solidFill>
                    <a:srgbClr val="430942"/>
                  </a:solidFill>
                </a:defRPr>
              </a:pPr>
              <a:endParaRPr sz="1600" kern="1200">
                <a:solidFill>
                  <a:srgbClr val="430942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5" name="Multi-faced Climatological Collapse">
              <a:extLst>
                <a:ext uri="{FF2B5EF4-FFF2-40B4-BE49-F238E27FC236}">
                  <a16:creationId xmlns:a16="http://schemas.microsoft.com/office/drawing/2014/main" id="{1E4246D6-D533-6647-AA25-67D9F016BE79}"/>
                </a:ext>
              </a:extLst>
            </p:cNvPr>
            <p:cNvSpPr txBox="1"/>
            <p:nvPr/>
          </p:nvSpPr>
          <p:spPr>
            <a:xfrm>
              <a:off x="10385922" y="446306"/>
              <a:ext cx="1588399" cy="119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 numCol="1" anchor="ctr">
              <a:noAutofit/>
            </a:bodyPr>
            <a:lstStyle>
              <a:lvl1pPr algn="ctr" defTabSz="309562">
                <a:spcBef>
                  <a:spcPts val="1400"/>
                </a:spcBef>
                <a:defRPr sz="3000"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pPr defTabSz="914332" hangingPunct="1">
                <a:spcBef>
                  <a:spcPts val="0"/>
                </a:spcBef>
                <a:defRPr/>
              </a:pPr>
              <a:r>
                <a:rPr lang="en-CA" sz="1100" kern="1200" dirty="0"/>
                <a:t>Phase One:</a:t>
              </a:r>
              <a:br>
                <a:rPr lang="en-CA" sz="1400" kern="1200" dirty="0"/>
              </a:br>
              <a:r>
                <a:rPr lang="en-CA" sz="1600" kern="1200" dirty="0" err="1"/>
                <a:t>Estalishing</a:t>
              </a:r>
              <a:r>
                <a:rPr lang="en-CA" sz="1600" kern="1200" dirty="0"/>
                <a:t> a Basic </a:t>
              </a:r>
              <a:r>
                <a:rPr lang="en-CA" sz="1600" kern="1200" dirty="0" err="1"/>
                <a:t>Fundation</a:t>
              </a:r>
              <a:endParaRPr lang="en-US" sz="18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endParaRPr>
            </a:p>
            <a:p>
              <a:pPr defTabSz="914332" hangingPunct="1">
                <a:spcBef>
                  <a:spcPts val="0"/>
                </a:spcBef>
                <a:defRPr/>
              </a:pPr>
              <a:r>
                <a:rPr lang="en-US" sz="1100" kern="1200" dirty="0">
                  <a:solidFill>
                    <a:prstClr val="white"/>
                  </a:solidFill>
                  <a:latin typeface="Franklin Gothic Book" panose="020B0503020102020204" pitchFamily="34" charset="0"/>
                  <a:cs typeface="Calibri"/>
                  <a:sym typeface="Calibri"/>
                </a:rPr>
                <a:t>(</a:t>
              </a:r>
              <a:r>
                <a:rPr lang="en-CA" sz="1100" kern="1200" dirty="0"/>
                <a:t>2003-2012)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6663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anada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664" y="3302695"/>
            <a:ext cx="2771800" cy="224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0937" y="96435"/>
            <a:ext cx="8229600" cy="1143000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EA7033"/>
                </a:solidFill>
                <a:latin typeface="Arial Narrow" panose="020B0606020202030204" pitchFamily="34" charset="0"/>
              </a:rPr>
              <a:t>Snapshot – Province of Ontario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61482" y="992223"/>
            <a:ext cx="10920920" cy="46194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Over 1 million square kilometres of land</a:t>
            </a:r>
          </a:p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40% of Canada’s 33.6 million people</a:t>
            </a:r>
          </a:p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In 2013, Ontario received 40.0% (103,402) of permanent resident admissions to Canada (258,619)</a:t>
            </a:r>
          </a:p>
          <a:p>
            <a:pPr marL="342900" indent="-342900"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2 million students; </a:t>
            </a: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English is not the first language of many of our students</a:t>
            </a:r>
          </a:p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About 5,000 schools in 72 school districts</a:t>
            </a:r>
          </a:p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Total board staff: 213,700</a:t>
            </a:r>
          </a:p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126,000 teachers (unionized teaching and support staff)</a:t>
            </a:r>
          </a:p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7,600 principals and vice-principals</a:t>
            </a:r>
            <a:endParaRPr lang="en-US" sz="2400" dirty="0">
              <a:solidFill>
                <a:srgbClr val="5081BE"/>
              </a:solidFill>
              <a:latin typeface="Arial Narrow" panose="020B0606020202030204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Funding of $22.53B</a:t>
            </a:r>
            <a:r>
              <a:rPr lang="en-CA" sz="2400" dirty="0">
                <a:solidFill>
                  <a:srgbClr val="5081BE"/>
                </a:solidFill>
              </a:rPr>
              <a:t> </a:t>
            </a: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(CDN) in 2014-15</a:t>
            </a:r>
          </a:p>
          <a:p>
            <a:pPr marL="342900" indent="-342900">
              <a:lnSpc>
                <a:spcPct val="90000"/>
              </a:lnSpc>
              <a:buClr>
                <a:srgbClr val="445380"/>
              </a:buClr>
              <a:buSzPct val="80000"/>
              <a:buFont typeface="System Font Regular"/>
              <a:buChar char="‣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About 20% of provincial budget </a:t>
            </a:r>
          </a:p>
        </p:txBody>
      </p:sp>
    </p:spTree>
    <p:extLst>
      <p:ext uri="{BB962C8B-B14F-4D97-AF65-F5344CB8AC3E}">
        <p14:creationId xmlns:p14="http://schemas.microsoft.com/office/powerpoint/2010/main" val="12113852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3"/>
          <p:cNvSpPr>
            <a:spLocks noGrp="1"/>
          </p:cNvSpPr>
          <p:nvPr>
            <p:ph idx="4294967295"/>
          </p:nvPr>
        </p:nvSpPr>
        <p:spPr>
          <a:xfrm>
            <a:off x="873092" y="1550720"/>
            <a:ext cx="10637971" cy="3955135"/>
          </a:xfrm>
        </p:spPr>
        <p:txBody>
          <a:bodyPr anchor="ctr"/>
          <a:lstStyle/>
          <a:p>
            <a:pPr marL="514350" indent="-514350">
              <a:lnSpc>
                <a:spcPct val="80000"/>
              </a:lnSpc>
              <a:buFontTx/>
              <a:buAutoNum type="arabicPeriod"/>
              <a:defRPr/>
            </a:pPr>
            <a:r>
              <a:rPr lang="en-US" sz="28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A small number of ambitious goals</a:t>
            </a:r>
            <a:endParaRPr lang="en-CA" sz="2800" dirty="0">
              <a:solidFill>
                <a:srgbClr val="5081BE"/>
              </a:solidFill>
              <a:latin typeface="Arial Narrow" panose="020B0606020202030204" pitchFamily="34" charset="0"/>
              <a:ea typeface="ＭＳ Ｐゴシック" charset="0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  <a:defRPr/>
            </a:pPr>
            <a:r>
              <a:rPr lang="en-US" sz="28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Leadership at all levels</a:t>
            </a:r>
            <a:endParaRPr lang="en-CA" sz="2800" dirty="0">
              <a:solidFill>
                <a:srgbClr val="5081BE"/>
              </a:solidFill>
              <a:latin typeface="Arial Narrow" panose="020B0606020202030204" pitchFamily="34" charset="0"/>
              <a:ea typeface="ＭＳ Ｐゴシック" charset="0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  <a:defRPr/>
            </a:pPr>
            <a:r>
              <a:rPr lang="en-US" sz="28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High standards and expectations</a:t>
            </a:r>
            <a:endParaRPr lang="en-CA" sz="2800" dirty="0">
              <a:solidFill>
                <a:srgbClr val="5081BE"/>
              </a:solidFill>
              <a:latin typeface="Arial Narrow" panose="020B0606020202030204" pitchFamily="34" charset="0"/>
              <a:ea typeface="ＭＳ Ｐゴシック" charset="0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  <a:defRPr/>
            </a:pPr>
            <a:r>
              <a:rPr lang="en-US" sz="28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Investment in leadership and capacity building related to instruction</a:t>
            </a:r>
            <a:endParaRPr lang="en-CA" sz="2800" dirty="0">
              <a:solidFill>
                <a:srgbClr val="5081BE"/>
              </a:solidFill>
              <a:latin typeface="Arial Narrow" panose="020B0606020202030204" pitchFamily="34" charset="0"/>
              <a:ea typeface="ＭＳ Ｐゴシック" charset="0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  <a:defRPr/>
            </a:pPr>
            <a:r>
              <a:rPr lang="en-US" sz="28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Mobilizing data and effective practices as a strategy for improvement</a:t>
            </a:r>
            <a:endParaRPr lang="en-CA" sz="2800" dirty="0">
              <a:solidFill>
                <a:srgbClr val="5081BE"/>
              </a:solidFill>
              <a:latin typeface="Arial Narrow" panose="020B0606020202030204" pitchFamily="34" charset="0"/>
              <a:ea typeface="ＭＳ Ｐゴシック" charset="0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  <a:defRPr/>
            </a:pPr>
            <a:r>
              <a:rPr lang="en-US" sz="28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Intervention in a non-punitive manner</a:t>
            </a:r>
            <a:endParaRPr lang="en-CA" sz="2800" dirty="0">
              <a:solidFill>
                <a:srgbClr val="5081BE"/>
              </a:solidFill>
              <a:latin typeface="Arial Narrow" panose="020B0606020202030204" pitchFamily="34" charset="0"/>
              <a:ea typeface="ＭＳ Ｐゴシック" charset="0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  <a:defRPr/>
            </a:pPr>
            <a:r>
              <a:rPr lang="en-US" sz="28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Reducing distractions</a:t>
            </a:r>
            <a:endParaRPr lang="en-CA" sz="2800" dirty="0">
              <a:solidFill>
                <a:srgbClr val="5081BE"/>
              </a:solidFill>
              <a:latin typeface="Arial Narrow" panose="020B0606020202030204" pitchFamily="34" charset="0"/>
              <a:ea typeface="ＭＳ Ｐゴシック" charset="0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  <a:defRPr/>
            </a:pPr>
            <a:r>
              <a:rPr lang="en-US" sz="2800" dirty="0">
                <a:solidFill>
                  <a:srgbClr val="5081BE"/>
                </a:solidFill>
                <a:latin typeface="Arial Narrow" panose="020B0606020202030204" pitchFamily="34" charset="0"/>
                <a:ea typeface="ＭＳ Ｐゴシック" charset="0"/>
              </a:rPr>
              <a:t>Being transparent, relentless and increasingly challenging</a:t>
            </a:r>
            <a:endParaRPr lang="en-CA" sz="2800" dirty="0">
              <a:solidFill>
                <a:srgbClr val="5081BE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DB108D-97CA-2943-B4E2-95A53E2F5FD3}"/>
              </a:ext>
            </a:extLst>
          </p:cNvPr>
          <p:cNvSpPr txBox="1">
            <a:spLocks/>
          </p:cNvSpPr>
          <p:nvPr/>
        </p:nvSpPr>
        <p:spPr>
          <a:xfrm>
            <a:off x="739302" y="40772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2500"/>
          </a:bodyPr>
          <a:lstStyle>
            <a:lvl1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Avenir Next Condensed" panose="020B0506020202020204" pitchFamily="34" charset="0"/>
                <a:ea typeface="Avenir Next Condensed" panose="020B0506020202020204" pitchFamily="34" charset="0"/>
                <a:cs typeface="Avenir Next Condensed" panose="020B0506020202020204" pitchFamily="34" charset="0"/>
                <a:sym typeface="DIN Condensed Bold"/>
              </a:defRPr>
            </a:lvl1pPr>
            <a:lvl2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  <a:lvl6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6pPr>
            <a:lvl7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7pPr>
            <a:lvl8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8pPr>
            <a:lvl9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9pPr>
          </a:lstStyle>
          <a:p>
            <a:pPr hangingPunct="1"/>
            <a:r>
              <a:rPr lang="en-CA" sz="4000" b="1" dirty="0">
                <a:solidFill>
                  <a:srgbClr val="EA7033"/>
                </a:solidFill>
                <a:latin typeface="Arial Narrow" panose="020B0606020202030204" pitchFamily="34" charset="0"/>
              </a:rPr>
              <a:t>Levers to Successful Improvement Systems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470843" y="1268760"/>
            <a:ext cx="3981855" cy="431148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6 key levers for secondary reform:</a:t>
            </a:r>
          </a:p>
          <a:p>
            <a:pPr marL="355600" indent="-355600">
              <a:lnSpc>
                <a:spcPct val="80000"/>
              </a:lnSpc>
              <a:buFontTx/>
              <a:buAutoNum type="arabicPeriod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Leadership infrastructure</a:t>
            </a:r>
          </a:p>
          <a:p>
            <a:pPr marL="355600" indent="-355600">
              <a:lnSpc>
                <a:spcPct val="80000"/>
              </a:lnSpc>
              <a:buFontTx/>
              <a:buAutoNum type="arabicPeriod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Engaging and relevant programming</a:t>
            </a:r>
          </a:p>
          <a:p>
            <a:pPr marL="355600" indent="-355600">
              <a:lnSpc>
                <a:spcPct val="80000"/>
              </a:lnSpc>
              <a:buFontTx/>
              <a:buAutoNum type="arabicPeriod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Effective instruction</a:t>
            </a:r>
          </a:p>
          <a:p>
            <a:pPr marL="355600" indent="-355600">
              <a:lnSpc>
                <a:spcPct val="80000"/>
              </a:lnSpc>
              <a:buFontTx/>
              <a:buAutoNum type="arabicPeriod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Focused Interventions for students at risk of not graduating</a:t>
            </a:r>
          </a:p>
          <a:p>
            <a:pPr marL="355600" indent="-355600">
              <a:lnSpc>
                <a:spcPct val="80000"/>
              </a:lnSpc>
              <a:buFontTx/>
              <a:buAutoNum type="arabicPeriod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Legislation and policy development</a:t>
            </a:r>
          </a:p>
          <a:p>
            <a:pPr marL="355600" indent="-355600">
              <a:lnSpc>
                <a:spcPct val="80000"/>
              </a:lnSpc>
              <a:buFontTx/>
              <a:buAutoNum type="arabicPeriod"/>
              <a:defRPr/>
            </a:pPr>
            <a:r>
              <a:rPr lang="en-CA" sz="2400" dirty="0">
                <a:solidFill>
                  <a:srgbClr val="5081BE"/>
                </a:solidFill>
                <a:latin typeface="Arial Narrow" panose="020B0606020202030204" pitchFamily="34" charset="0"/>
              </a:rPr>
              <a:t>Research, monitoring and evaluation</a:t>
            </a:r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2" y="1273259"/>
            <a:ext cx="6444208" cy="431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A7B869-8B17-E841-95E1-5626B6F7CA5D}"/>
              </a:ext>
            </a:extLst>
          </p:cNvPr>
          <p:cNvSpPr txBox="1">
            <a:spLocks/>
          </p:cNvSpPr>
          <p:nvPr/>
        </p:nvSpPr>
        <p:spPr>
          <a:xfrm>
            <a:off x="739302" y="40772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Avenir Next Condensed" panose="020B0506020202020204" pitchFamily="34" charset="0"/>
                <a:ea typeface="Avenir Next Condensed" panose="020B0506020202020204" pitchFamily="34" charset="0"/>
                <a:cs typeface="Avenir Next Condensed" panose="020B0506020202020204" pitchFamily="34" charset="0"/>
                <a:sym typeface="DIN Condensed Bold"/>
              </a:defRPr>
            </a:lvl1pPr>
            <a:lvl2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  <a:lvl6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6pPr>
            <a:lvl7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7pPr>
            <a:lvl8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8pPr>
            <a:lvl9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9pPr>
          </a:lstStyle>
          <a:p>
            <a:pPr hangingPunct="1"/>
            <a:r>
              <a:rPr lang="en-CA" sz="4000" b="1" dirty="0">
                <a:solidFill>
                  <a:srgbClr val="EA7033"/>
                </a:solidFill>
                <a:latin typeface="Arial Narrow" panose="020B0606020202030204" pitchFamily="34" charset="0"/>
              </a:rPr>
              <a:t>High standards and expectations: </a:t>
            </a:r>
            <a:br>
              <a:rPr lang="en-CA" sz="4000" b="1" dirty="0">
                <a:solidFill>
                  <a:srgbClr val="EA7033"/>
                </a:solidFill>
                <a:latin typeface="Arial Narrow" panose="020B0606020202030204" pitchFamily="34" charset="0"/>
              </a:rPr>
            </a:br>
            <a:r>
              <a:rPr lang="en-CA" sz="4000" b="1" dirty="0">
                <a:solidFill>
                  <a:srgbClr val="EA7033"/>
                </a:solidFill>
                <a:latin typeface="Arial Narrow" panose="020B0606020202030204" pitchFamily="34" charset="0"/>
              </a:rPr>
              <a:t>Provincial Graduation Rate</a:t>
            </a:r>
          </a:p>
          <a:p>
            <a:pPr hangingPunct="1"/>
            <a:endParaRPr lang="en-CA" sz="4000" b="1" dirty="0">
              <a:solidFill>
                <a:srgbClr val="EA703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121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725383" y="1123950"/>
            <a:ext cx="3741096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  <a:defRPr/>
            </a:pPr>
            <a:r>
              <a:rPr lang="en-CA" sz="2400" kern="1200" dirty="0">
                <a:solidFill>
                  <a:srgbClr val="5081BE"/>
                </a:solidFill>
                <a:latin typeface="Calibri"/>
              </a:rPr>
              <a:t>4 key levers for elementary reform:</a:t>
            </a:r>
            <a:br>
              <a:rPr lang="en-CA" sz="2400" kern="1200" dirty="0">
                <a:solidFill>
                  <a:srgbClr val="5081BE"/>
                </a:solidFill>
                <a:latin typeface="Calibri"/>
              </a:rPr>
            </a:br>
            <a:endParaRPr lang="en-CA" sz="2400" kern="1200" dirty="0">
              <a:solidFill>
                <a:srgbClr val="5081BE"/>
              </a:solidFill>
              <a:latin typeface="Calibri"/>
            </a:endParaRPr>
          </a:p>
          <a:p>
            <a:pPr marL="457200" indent="-457200" defTabSz="914400">
              <a:buFont typeface="+mj-lt"/>
              <a:buAutoNum type="arabicPeriod"/>
              <a:defRPr/>
            </a:pPr>
            <a:r>
              <a:rPr lang="en-CA" sz="2400" kern="1200" dirty="0">
                <a:solidFill>
                  <a:srgbClr val="5081BE"/>
                </a:solidFill>
                <a:latin typeface="Calibri"/>
              </a:rPr>
              <a:t>Improving classroom teaching and learning</a:t>
            </a:r>
          </a:p>
          <a:p>
            <a:pPr marL="457200" indent="-457200" defTabSz="914400">
              <a:buFont typeface="+mj-lt"/>
              <a:buAutoNum type="arabicPeriod"/>
              <a:defRPr/>
            </a:pPr>
            <a:r>
              <a:rPr lang="en-CA" sz="2400" kern="1200" dirty="0">
                <a:solidFill>
                  <a:srgbClr val="5081BE"/>
                </a:solidFill>
                <a:latin typeface="Calibri"/>
              </a:rPr>
              <a:t>Improving school effectiveness</a:t>
            </a:r>
          </a:p>
          <a:p>
            <a:pPr marL="457200" indent="-457200" defTabSz="914400">
              <a:buFont typeface="+mj-lt"/>
              <a:buAutoNum type="arabicPeriod"/>
              <a:defRPr/>
            </a:pPr>
            <a:r>
              <a:rPr lang="en-CA" sz="2400" kern="1200" dirty="0">
                <a:solidFill>
                  <a:srgbClr val="5081BE"/>
                </a:solidFill>
                <a:latin typeface="Calibri"/>
              </a:rPr>
              <a:t>Leadership capacity building</a:t>
            </a:r>
          </a:p>
          <a:p>
            <a:pPr marL="457200" indent="-457200" defTabSz="914400">
              <a:buFont typeface="+mj-lt"/>
              <a:buAutoNum type="arabicPeriod"/>
              <a:defRPr/>
            </a:pPr>
            <a:r>
              <a:rPr lang="en-CA" sz="2400" kern="1200" dirty="0">
                <a:solidFill>
                  <a:srgbClr val="5081BE"/>
                </a:solidFill>
                <a:latin typeface="Calibri"/>
              </a:rPr>
              <a:t>Research and evaluation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6" y="1008062"/>
            <a:ext cx="6705599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EB38C5-970B-D94E-B142-0DF25C93803C}"/>
              </a:ext>
            </a:extLst>
          </p:cNvPr>
          <p:cNvSpPr txBox="1">
            <a:spLocks/>
          </p:cNvSpPr>
          <p:nvPr/>
        </p:nvSpPr>
        <p:spPr>
          <a:xfrm>
            <a:off x="823608" y="76200"/>
            <a:ext cx="10544783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Avenir Next Condensed" panose="020B0506020202020204" pitchFamily="34" charset="0"/>
                <a:ea typeface="Avenir Next Condensed" panose="020B0506020202020204" pitchFamily="34" charset="0"/>
                <a:cs typeface="Avenir Next Condensed" panose="020B0506020202020204" pitchFamily="34" charset="0"/>
                <a:sym typeface="DIN Condensed Bold"/>
              </a:defRPr>
            </a:lvl1pPr>
            <a:lvl2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  <a:lvl6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6pPr>
            <a:lvl7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7pPr>
            <a:lvl8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8pPr>
            <a:lvl9pPr marL="0" marR="0" indent="0" algn="l" defTabSz="1219140" rtl="0" latinLnBrk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F6F5F4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9pPr>
          </a:lstStyle>
          <a:p>
            <a:pPr hangingPunct="1"/>
            <a:r>
              <a:rPr lang="en-CA" sz="4000" b="1" dirty="0">
                <a:solidFill>
                  <a:srgbClr val="EA7033"/>
                </a:solidFill>
                <a:latin typeface="Arial Narrow" panose="020B0606020202030204" pitchFamily="34" charset="0"/>
              </a:rPr>
              <a:t>Elementary Outcomes: Achievement Results</a:t>
            </a:r>
          </a:p>
        </p:txBody>
      </p:sp>
    </p:spTree>
    <p:extLst>
      <p:ext uri="{BB962C8B-B14F-4D97-AF65-F5344CB8AC3E}">
        <p14:creationId xmlns:p14="http://schemas.microsoft.com/office/powerpoint/2010/main" val="9264106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DB4120-D45D-CE46-B603-A36B7AA56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5"/>
          <a:stretch/>
        </p:blipFill>
        <p:spPr>
          <a:xfrm>
            <a:off x="10668" y="0"/>
            <a:ext cx="12185904" cy="584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BFAF4-F982-D74D-AE17-64B44606D4FF}"/>
              </a:ext>
            </a:extLst>
          </p:cNvPr>
          <p:cNvSpPr txBox="1"/>
          <p:nvPr/>
        </p:nvSpPr>
        <p:spPr>
          <a:xfrm>
            <a:off x="-7257" y="4671764"/>
            <a:ext cx="12188589" cy="1169551"/>
          </a:xfrm>
          <a:prstGeom prst="rect">
            <a:avLst/>
          </a:prstGeom>
          <a:solidFill>
            <a:srgbClr val="5081BE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11113" algn="ctr" defTabSz="914400" hangingPunct="1">
              <a:lnSpc>
                <a:spcPct val="150000"/>
              </a:lnSpc>
              <a:buClr>
                <a:prstClr val="white"/>
              </a:buClr>
              <a:defRPr/>
            </a:pPr>
            <a:r>
              <a:rPr lang="en-US" sz="4000" i="1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+mn-ea"/>
                <a:cs typeface="+mn-cs"/>
              </a:rPr>
              <a:t>Building System Culture for Continuous Improvement</a:t>
            </a:r>
          </a:p>
          <a:p>
            <a:pPr marL="1966912" defTabSz="914400" hangingPunct="1">
              <a:buClr>
                <a:prstClr val="white"/>
              </a:buClr>
              <a:defRPr/>
            </a:pPr>
            <a:endParaRPr lang="en-US" sz="1000" i="1" kern="1200" dirty="0">
              <a:solidFill>
                <a:prstClr val="white"/>
              </a:solidFill>
              <a:latin typeface="Avenir Next Condensed" panose="020B0506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2E1E4-4A94-9C4B-8FD0-58D5D1065D8F}"/>
              </a:ext>
            </a:extLst>
          </p:cNvPr>
          <p:cNvSpPr/>
          <p:nvPr/>
        </p:nvSpPr>
        <p:spPr>
          <a:xfrm>
            <a:off x="18089" y="0"/>
            <a:ext cx="12192000" cy="1484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1"/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386FA1-13B8-EB4C-AF3F-49419979B742}"/>
              </a:ext>
            </a:extLst>
          </p:cNvPr>
          <p:cNvSpPr/>
          <p:nvPr/>
        </p:nvSpPr>
        <p:spPr>
          <a:xfrm>
            <a:off x="-18090" y="428364"/>
            <a:ext cx="1219200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00" hangingPunct="1"/>
            <a:r>
              <a:rPr lang="en-CA" sz="4000" kern="1200" dirty="0">
                <a:solidFill>
                  <a:prstClr val="white"/>
                </a:solidFill>
                <a:latin typeface="Avenir Next Condensed" panose="020B0506020202020204" pitchFamily="34" charset="0"/>
                <a:ea typeface="Calibri" panose="020F0502020204030204" pitchFamily="34" charset="0"/>
                <a:cs typeface="Times New Roman (Body CS)"/>
              </a:rPr>
              <a:t>Capacity Building, Collaboration, Leadership</a:t>
            </a:r>
            <a:endParaRPr lang="en-CA" sz="3600" kern="1200" dirty="0">
              <a:solidFill>
                <a:prstClr val="white"/>
              </a:solidFill>
              <a:latin typeface="Avenir Next Condensed" panose="020B0506020202020204" pitchFamily="34" charset="0"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4C0FF351-F106-4C47-A268-7100403C1F8C}"/>
              </a:ext>
            </a:extLst>
          </p:cNvPr>
          <p:cNvSpPr/>
          <p:nvPr/>
        </p:nvSpPr>
        <p:spPr>
          <a:xfrm>
            <a:off x="10421140" y="336934"/>
            <a:ext cx="1542956" cy="1484833"/>
          </a:xfrm>
          <a:prstGeom prst="ellipse">
            <a:avLst/>
          </a:prstGeom>
          <a:solidFill>
            <a:srgbClr val="011893"/>
          </a:solidFill>
          <a:ln w="12700" cap="flat">
            <a:noFill/>
            <a:miter lim="4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endPos="0" dir="5400000" sy="-100000" algn="bl" rotWithShape="0"/>
          </a:effectLst>
        </p:spPr>
        <p:txBody>
          <a:bodyPr wrap="square" lIns="60959" tIns="60959" rIns="60959" bIns="60959" numCol="1" anchor="ctr">
            <a:noAutofit/>
          </a:bodyPr>
          <a:lstStyle/>
          <a:p>
            <a:pPr defTabSz="609523" hangingPunct="1">
              <a:defRPr>
                <a:solidFill>
                  <a:srgbClr val="430942"/>
                </a:solidFill>
              </a:defRPr>
            </a:pPr>
            <a:endParaRPr sz="1600" kern="1200">
              <a:solidFill>
                <a:srgbClr val="43094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0" name="Multi-faced Climatological Collapse">
            <a:extLst>
              <a:ext uri="{FF2B5EF4-FFF2-40B4-BE49-F238E27FC236}">
                <a16:creationId xmlns:a16="http://schemas.microsoft.com/office/drawing/2014/main" id="{D2E4C268-8C73-7D45-AE86-BE21C2F2B31B}"/>
              </a:ext>
            </a:extLst>
          </p:cNvPr>
          <p:cNvSpPr txBox="1"/>
          <p:nvPr/>
        </p:nvSpPr>
        <p:spPr>
          <a:xfrm>
            <a:off x="10385922" y="525028"/>
            <a:ext cx="1588399" cy="119122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noAutofit/>
          </a:bodyPr>
          <a:lstStyle>
            <a:lvl1pPr algn="ctr" defTabSz="309562">
              <a:spcBef>
                <a:spcPts val="1400"/>
              </a:spcBef>
              <a:defRPr sz="3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 defTabSz="914332" hangingPunct="1">
              <a:spcBef>
                <a:spcPts val="0"/>
              </a:spcBef>
              <a:defRPr/>
            </a:pPr>
            <a:r>
              <a:rPr lang="en-CA" sz="1100" kern="1200" dirty="0"/>
              <a:t>Phase Two:</a:t>
            </a:r>
            <a:br>
              <a:rPr lang="en-CA" sz="1400" kern="1200" dirty="0"/>
            </a:br>
            <a:r>
              <a:rPr lang="en-CA" sz="1600" kern="1200" dirty="0"/>
              <a:t>Embedding Capacity Building, Collaboration, Leadership</a:t>
            </a:r>
            <a:endParaRPr lang="en-US" sz="1800" kern="1200" dirty="0">
              <a:solidFill>
                <a:prstClr val="white"/>
              </a:solidFill>
              <a:latin typeface="Franklin Gothic Book" panose="020B0503020102020204" pitchFamily="34" charset="0"/>
              <a:cs typeface="Calibri"/>
              <a:sym typeface="Calibri"/>
            </a:endParaRPr>
          </a:p>
          <a:p>
            <a:pPr defTabSz="914332" hangingPunct="1">
              <a:spcBef>
                <a:spcPts val="0"/>
              </a:spcBef>
              <a:defRPr/>
            </a:pPr>
            <a:r>
              <a:rPr lang="en-US" sz="1100" kern="1200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  <a:sym typeface="Calibri"/>
              </a:rPr>
              <a:t>(</a:t>
            </a:r>
            <a:r>
              <a:rPr lang="en-CA" sz="1100" kern="1200" dirty="0"/>
              <a:t>2010—2018+)</a:t>
            </a:r>
          </a:p>
          <a:p>
            <a:pPr defTabSz="914332" hangingPunct="1">
              <a:spcBef>
                <a:spcPts val="0"/>
              </a:spcBef>
              <a:defRPr/>
            </a:pPr>
            <a:endParaRPr lang="en-CA" sz="1100" kern="1200" dirty="0"/>
          </a:p>
        </p:txBody>
      </p:sp>
    </p:spTree>
    <p:extLst>
      <p:ext uri="{BB962C8B-B14F-4D97-AF65-F5344CB8AC3E}">
        <p14:creationId xmlns:p14="http://schemas.microsoft.com/office/powerpoint/2010/main" val="296089594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8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4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09D"/>
      </a:accent1>
      <a:accent2>
        <a:srgbClr val="0099A5"/>
      </a:accent2>
      <a:accent3>
        <a:srgbClr val="1891AB"/>
      </a:accent3>
      <a:accent4>
        <a:srgbClr val="2C85AE"/>
      </a:accent4>
      <a:accent5>
        <a:srgbClr val="4276AA"/>
      </a:accent5>
      <a:accent6>
        <a:srgbClr val="5268A5"/>
      </a:accent6>
      <a:hlink>
        <a:srgbClr val="0000FF"/>
      </a:hlink>
      <a:folHlink>
        <a:srgbClr val="FF00FF"/>
      </a:folHlink>
    </a:clrScheme>
    <a:fontScheme name="4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4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57565A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57565A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B4D361626DD76439C1479D31529D37F" ma:contentTypeVersion="12" ma:contentTypeDescription="建立新的文件。" ma:contentTypeScope="" ma:versionID="eb3cd4e08b64e12dcbc4693fe0b4219d">
  <xsd:schema xmlns:xsd="http://www.w3.org/2001/XMLSchema" xmlns:xs="http://www.w3.org/2001/XMLSchema" xmlns:p="http://schemas.microsoft.com/office/2006/metadata/properties" xmlns:ns2="ff944604-8211-4ead-85cd-c24f673edfb8" xmlns:ns3="ec1b5ad6-b312-476f-b58b-b02567fbc138" targetNamespace="http://schemas.microsoft.com/office/2006/metadata/properties" ma:root="true" ma:fieldsID="afeb9a6f47493e651d51e1bff808882a" ns2:_="" ns3:_="">
    <xsd:import namespace="ff944604-8211-4ead-85cd-c24f673edfb8"/>
    <xsd:import namespace="ec1b5ad6-b312-476f-b58b-b02567fbc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44604-8211-4ead-85cd-c24f673edf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b5ad6-b312-476f-b58b-b02567fbc13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177B5D-1204-4668-BEA6-AEBCD9A489E1}"/>
</file>

<file path=customXml/itemProps2.xml><?xml version="1.0" encoding="utf-8"?>
<ds:datastoreItem xmlns:ds="http://schemas.openxmlformats.org/officeDocument/2006/customXml" ds:itemID="{DADFA771-FFAA-4D1D-81AF-58195C553A84}"/>
</file>

<file path=customXml/itemProps3.xml><?xml version="1.0" encoding="utf-8"?>
<ds:datastoreItem xmlns:ds="http://schemas.openxmlformats.org/officeDocument/2006/customXml" ds:itemID="{9011D2FB-841E-43A2-8850-1DBAC72B800E}"/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1755</Words>
  <Application>Microsoft Macintosh PowerPoint</Application>
  <PresentationFormat>Widescreen</PresentationFormat>
  <Paragraphs>236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Arial Narrow</vt:lpstr>
      <vt:lpstr>Helvetica</vt:lpstr>
      <vt:lpstr>Abadi MT Std</vt:lpstr>
      <vt:lpstr>Franklin Gothic Book</vt:lpstr>
      <vt:lpstr>Farisi</vt:lpstr>
      <vt:lpstr>Avenir Next Medium</vt:lpstr>
      <vt:lpstr>Arial</vt:lpstr>
      <vt:lpstr>Calibri Light</vt:lpstr>
      <vt:lpstr>Century Gothic</vt:lpstr>
      <vt:lpstr>Abadi MT Condensed Light</vt:lpstr>
      <vt:lpstr>Avenir Next Condensed</vt:lpstr>
      <vt:lpstr>DIN Condensed Bold</vt:lpstr>
      <vt:lpstr>Georgia</vt:lpstr>
      <vt:lpstr>Calibri</vt:lpstr>
      <vt:lpstr>System Font Regular</vt:lpstr>
      <vt:lpstr>Avenir Next</vt:lpstr>
      <vt:lpstr>Avenir Next Regular</vt:lpstr>
      <vt:lpstr>Footlight MT Light</vt:lpstr>
      <vt:lpstr>Open Sans Light</vt:lpstr>
      <vt:lpstr>8_Office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Snapshot – Province of Ontario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Coherence…</vt:lpstr>
      <vt:lpstr>Clarity of Strategy</vt:lpstr>
      <vt:lpstr>PowerPoint Presentation</vt:lpstr>
      <vt:lpstr>Factors Influencing Student Achievement</vt:lpstr>
      <vt:lpstr>Collective Efficacy</vt:lpstr>
      <vt:lpstr>Professional Collaboration with Purpose</vt:lpstr>
      <vt:lpstr>Supporting Teachers Emotionally</vt:lpstr>
      <vt:lpstr>Collaborative Professionalism is NOT Professional Collaboration</vt:lpstr>
      <vt:lpstr>Networks: Go Outside to Get Better Inside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Leadership for Change Finding</vt:lpstr>
      <vt:lpstr>PowerPoint Presentation</vt:lpstr>
      <vt:lpstr>PowerPoint Presentation</vt:lpstr>
      <vt:lpstr>PowerPoint Presentation</vt:lpstr>
      <vt:lpstr>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Fullan</cp:lastModifiedBy>
  <cp:revision>130</cp:revision>
  <dcterms:modified xsi:type="dcterms:W3CDTF">2021-11-05T23:40:58Z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0x010100EB4D361626DD76439C1479D31529D37F</vt:lpwstr>
  </property>
</Properties>
</file>