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4"/>
  </p:notesMasterIdLst>
  <p:sldIdLst>
    <p:sldId id="281" r:id="rId2"/>
    <p:sldId id="283" r:id="rId3"/>
    <p:sldId id="284" r:id="rId4"/>
    <p:sldId id="357" r:id="rId5"/>
    <p:sldId id="286" r:id="rId6"/>
    <p:sldId id="358" r:id="rId7"/>
    <p:sldId id="365" r:id="rId8"/>
    <p:sldId id="359" r:id="rId9"/>
    <p:sldId id="360" r:id="rId10"/>
    <p:sldId id="361" r:id="rId11"/>
    <p:sldId id="292" r:id="rId12"/>
    <p:sldId id="293" r:id="rId13"/>
    <p:sldId id="294" r:id="rId14"/>
    <p:sldId id="295" r:id="rId15"/>
    <p:sldId id="296" r:id="rId16"/>
    <p:sldId id="297" r:id="rId17"/>
    <p:sldId id="363" r:id="rId18"/>
    <p:sldId id="300" r:id="rId19"/>
    <p:sldId id="362" r:id="rId20"/>
    <p:sldId id="298" r:id="rId21"/>
    <p:sldId id="301" r:id="rId22"/>
    <p:sldId id="302" r:id="rId23"/>
    <p:sldId id="303" r:id="rId24"/>
    <p:sldId id="304" r:id="rId25"/>
    <p:sldId id="356" r:id="rId26"/>
    <p:sldId id="338" r:id="rId27"/>
    <p:sldId id="366" r:id="rId28"/>
    <p:sldId id="346" r:id="rId29"/>
    <p:sldId id="348" r:id="rId30"/>
    <p:sldId id="349" r:id="rId31"/>
    <p:sldId id="350" r:id="rId32"/>
    <p:sldId id="353" r:id="rId33"/>
  </p:sldIdLst>
  <p:sldSz cx="9144000" cy="6858000" type="screen4x3"/>
  <p:notesSz cx="6858000" cy="9144000"/>
  <p:defaultTextStyle>
    <a:defPPr>
      <a:defRPr lang="en-GB"/>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191" autoAdjust="0"/>
    <p:restoredTop sz="94660"/>
  </p:normalViewPr>
  <p:slideViewPr>
    <p:cSldViewPr snapToGrid="0">
      <p:cViewPr>
        <p:scale>
          <a:sx n="80" d="100"/>
          <a:sy n="80" d="100"/>
        </p:scale>
        <p:origin x="-492" y="-37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1" hangingPunct="1">
              <a:defRPr sz="1200">
                <a:latin typeface="Arial" charset="0"/>
              </a:defRPr>
            </a:lvl1pPr>
          </a:lstStyle>
          <a:p>
            <a:pPr>
              <a:defRPr/>
            </a:pPr>
            <a:endParaRPr lang="en-GB"/>
          </a:p>
        </p:txBody>
      </p:sp>
      <p:sp>
        <p:nvSpPr>
          <p:cNvPr id="3075" name="Rectangle 3"/>
          <p:cNvSpPr>
            <a:spLocks noGrp="1" noChangeArrowheads="1"/>
          </p:cNvSpPr>
          <p:nvPr>
            <p:ph type="dt" idx="1"/>
          </p:nvPr>
        </p:nvSpPr>
        <p:spPr bwMode="auto">
          <a:xfrm>
            <a:off x="3884613"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200">
                <a:latin typeface="Arial" charset="0"/>
              </a:defRPr>
            </a:lvl1pPr>
          </a:lstStyle>
          <a:p>
            <a:pPr>
              <a:defRPr/>
            </a:pPr>
            <a:endParaRPr lang="en-GB"/>
          </a:p>
        </p:txBody>
      </p:sp>
      <p:sp>
        <p:nvSpPr>
          <p:cNvPr id="3076"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3077" name="Rectangle 5"/>
          <p:cNvSpPr>
            <a:spLocks noGrp="1" noChangeArrowheads="1"/>
          </p:cNvSpPr>
          <p:nvPr>
            <p:ph type="body" sz="quarter" idx="3"/>
          </p:nvPr>
        </p:nvSpPr>
        <p:spPr bwMode="auto">
          <a:xfrm>
            <a:off x="685800" y="4343400"/>
            <a:ext cx="5486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GB" noProof="0" smtClean="0"/>
              <a:t>Click to edit Master text styles</a:t>
            </a:r>
          </a:p>
          <a:p>
            <a:pPr lvl="1"/>
            <a:r>
              <a:rPr lang="en-GB" noProof="0" smtClean="0"/>
              <a:t>Second level</a:t>
            </a:r>
          </a:p>
          <a:p>
            <a:pPr lvl="2"/>
            <a:r>
              <a:rPr lang="en-GB" noProof="0" smtClean="0"/>
              <a:t>Third level</a:t>
            </a:r>
          </a:p>
          <a:p>
            <a:pPr lvl="3"/>
            <a:r>
              <a:rPr lang="en-GB" noProof="0" smtClean="0"/>
              <a:t>Fourth level</a:t>
            </a:r>
          </a:p>
          <a:p>
            <a:pPr lvl="4"/>
            <a:r>
              <a:rPr lang="en-GB" noProof="0" smtClean="0"/>
              <a:t>Fifth level</a:t>
            </a:r>
          </a:p>
        </p:txBody>
      </p:sp>
      <p:sp>
        <p:nvSpPr>
          <p:cNvPr id="3078" name="Rectangle 6"/>
          <p:cNvSpPr>
            <a:spLocks noGrp="1" noChangeArrowheads="1"/>
          </p:cNvSpPr>
          <p:nvPr>
            <p:ph type="ftr" sz="quarter" idx="4"/>
          </p:nvPr>
        </p:nvSpPr>
        <p:spPr bwMode="auto">
          <a:xfrm>
            <a:off x="0"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eaLnBrk="1" hangingPunct="1">
              <a:defRPr sz="1200">
                <a:latin typeface="Arial" charset="0"/>
              </a:defRPr>
            </a:lvl1pPr>
          </a:lstStyle>
          <a:p>
            <a:pPr>
              <a:defRPr/>
            </a:pPr>
            <a:endParaRPr lang="en-GB"/>
          </a:p>
        </p:txBody>
      </p:sp>
      <p:sp>
        <p:nvSpPr>
          <p:cNvPr id="3079" name="Rectangle 7"/>
          <p:cNvSpPr>
            <a:spLocks noGrp="1" noChangeArrowheads="1"/>
          </p:cNvSpPr>
          <p:nvPr>
            <p:ph type="sldNum" sz="quarter" idx="5"/>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eaLnBrk="1" hangingPunct="1">
              <a:defRPr sz="1200" smtClean="0"/>
            </a:lvl1pPr>
          </a:lstStyle>
          <a:p>
            <a:pPr>
              <a:defRPr/>
            </a:pPr>
            <a:fld id="{437A259A-938C-449A-87A1-03CF7373BAD4}" type="slidenum">
              <a:rPr lang="en-GB" altLang="en-US"/>
              <a:pPr>
                <a:defRPr/>
              </a:pPr>
              <a:t>‹#›</a:t>
            </a:fld>
            <a:endParaRPr lang="en-GB" altLang="en-US"/>
          </a:p>
        </p:txBody>
      </p:sp>
    </p:spTree>
    <p:extLst>
      <p:ext uri="{BB962C8B-B14F-4D97-AF65-F5344CB8AC3E}">
        <p14:creationId xmlns:p14="http://schemas.microsoft.com/office/powerpoint/2010/main" val="2750818113"/>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9" descr="IMG_2115"/>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709613"/>
            <a:ext cx="9144000" cy="7567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5602" name="Rectangle 2"/>
          <p:cNvSpPr>
            <a:spLocks noGrp="1" noChangeArrowheads="1"/>
          </p:cNvSpPr>
          <p:nvPr>
            <p:ph type="ctrTitle"/>
          </p:nvPr>
        </p:nvSpPr>
        <p:spPr>
          <a:xfrm>
            <a:off x="685800" y="849313"/>
            <a:ext cx="7772400" cy="1143000"/>
          </a:xfrm>
        </p:spPr>
        <p:txBody>
          <a:bodyPr/>
          <a:lstStyle>
            <a:lvl1pPr>
              <a:defRPr/>
            </a:lvl1pPr>
          </a:lstStyle>
          <a:p>
            <a:pPr lvl="0"/>
            <a:r>
              <a:rPr lang="en-US" noProof="0" smtClean="0"/>
              <a:t>Click to edit Master title style</a:t>
            </a:r>
          </a:p>
        </p:txBody>
      </p:sp>
      <p:sp>
        <p:nvSpPr>
          <p:cNvPr id="25603" name="Rectangle 3"/>
          <p:cNvSpPr>
            <a:spLocks noGrp="1" noChangeArrowheads="1"/>
          </p:cNvSpPr>
          <p:nvPr>
            <p:ph type="subTitle" idx="1"/>
          </p:nvPr>
        </p:nvSpPr>
        <p:spPr>
          <a:xfrm>
            <a:off x="1371600" y="2449513"/>
            <a:ext cx="6400800" cy="1752600"/>
          </a:xfrm>
        </p:spPr>
        <p:txBody>
          <a:bodyPr/>
          <a:lstStyle>
            <a:lvl1pPr marL="0" indent="0" algn="ctr">
              <a:buFontTx/>
              <a:buNone/>
              <a:defRPr/>
            </a:lvl1pPr>
          </a:lstStyle>
          <a:p>
            <a:pPr lvl="0"/>
            <a:r>
              <a:rPr lang="en-US" noProof="0" smtClean="0"/>
              <a:t>Click to edit Master subtitle style</a:t>
            </a:r>
          </a:p>
        </p:txBody>
      </p:sp>
      <p:sp>
        <p:nvSpPr>
          <p:cNvPr id="5" name="Rectangle 4"/>
          <p:cNvSpPr>
            <a:spLocks noGrp="1" noChangeArrowheads="1"/>
          </p:cNvSpPr>
          <p:nvPr>
            <p:ph type="dt" sz="half" idx="10"/>
          </p:nvPr>
        </p:nvSpPr>
        <p:spPr>
          <a:xfrm>
            <a:off x="685800" y="6248400"/>
            <a:ext cx="1905000" cy="457200"/>
          </a:xfrm>
        </p:spPr>
        <p:txBody>
          <a:bodyPr/>
          <a:lstStyle>
            <a:lvl1pPr>
              <a:defRPr/>
            </a:lvl1pPr>
          </a:lstStyle>
          <a:p>
            <a:pPr>
              <a:defRPr/>
            </a:pPr>
            <a:endParaRPr lang="en-GB"/>
          </a:p>
        </p:txBody>
      </p:sp>
      <p:sp>
        <p:nvSpPr>
          <p:cNvPr id="6" name="Rectangle 5"/>
          <p:cNvSpPr>
            <a:spLocks noGrp="1" noChangeArrowheads="1"/>
          </p:cNvSpPr>
          <p:nvPr>
            <p:ph type="ftr" sz="quarter" idx="11"/>
          </p:nvPr>
        </p:nvSpPr>
        <p:spPr>
          <a:xfrm>
            <a:off x="3124200" y="6248400"/>
            <a:ext cx="2895600" cy="457200"/>
          </a:xfrm>
        </p:spPr>
        <p:txBody>
          <a:bodyPr/>
          <a:lstStyle>
            <a:lvl1pPr>
              <a:defRPr/>
            </a:lvl1pPr>
          </a:lstStyle>
          <a:p>
            <a:pPr>
              <a:defRPr/>
            </a:pPr>
            <a:endParaRPr lang="en-GB"/>
          </a:p>
        </p:txBody>
      </p:sp>
      <p:sp>
        <p:nvSpPr>
          <p:cNvPr id="7" name="Rectangle 6"/>
          <p:cNvSpPr>
            <a:spLocks noGrp="1" noChangeArrowheads="1"/>
          </p:cNvSpPr>
          <p:nvPr>
            <p:ph type="sldNum" sz="quarter" idx="12"/>
          </p:nvPr>
        </p:nvSpPr>
        <p:spPr>
          <a:xfrm>
            <a:off x="6553200" y="6248400"/>
            <a:ext cx="1905000" cy="457200"/>
          </a:xfrm>
        </p:spPr>
        <p:txBody>
          <a:bodyPr/>
          <a:lstStyle>
            <a:lvl1pPr>
              <a:defRPr smtClean="0"/>
            </a:lvl1pPr>
          </a:lstStyle>
          <a:p>
            <a:pPr>
              <a:defRPr/>
            </a:pPr>
            <a:fld id="{83E58765-F737-48A0-8006-07D73B6BE35E}" type="slidenum">
              <a:rPr lang="en-GB" altLang="en-US"/>
              <a:pPr>
                <a:defRPr/>
              </a:pPr>
              <a:t>‹#›</a:t>
            </a:fld>
            <a:endParaRPr lang="en-GB" altLang="en-US"/>
          </a:p>
        </p:txBody>
      </p:sp>
    </p:spTree>
    <p:extLst>
      <p:ext uri="{BB962C8B-B14F-4D97-AF65-F5344CB8AC3E}">
        <p14:creationId xmlns:p14="http://schemas.microsoft.com/office/powerpoint/2010/main" val="98495629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6D39A96A-DBAA-4F6A-B576-6E1D1B0E46AE}" type="slidenum">
              <a:rPr lang="en-GB" altLang="en-US"/>
              <a:pPr>
                <a:defRPr/>
              </a:pPr>
              <a:t>‹#›</a:t>
            </a:fld>
            <a:endParaRPr lang="en-GB" altLang="en-US"/>
          </a:p>
        </p:txBody>
      </p:sp>
    </p:spTree>
    <p:extLst>
      <p:ext uri="{BB962C8B-B14F-4D97-AF65-F5344CB8AC3E}">
        <p14:creationId xmlns:p14="http://schemas.microsoft.com/office/powerpoint/2010/main" val="200198126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07E48707-8086-45B1-A672-5A2CAB4E6080}" type="slidenum">
              <a:rPr lang="en-GB" altLang="en-US"/>
              <a:pPr>
                <a:defRPr/>
              </a:pPr>
              <a:t>‹#›</a:t>
            </a:fld>
            <a:endParaRPr lang="en-GB" altLang="en-US"/>
          </a:p>
        </p:txBody>
      </p:sp>
    </p:spTree>
    <p:extLst>
      <p:ext uri="{BB962C8B-B14F-4D97-AF65-F5344CB8AC3E}">
        <p14:creationId xmlns:p14="http://schemas.microsoft.com/office/powerpoint/2010/main" val="152890459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GB"/>
          </a:p>
        </p:txBody>
      </p:sp>
      <p:sp>
        <p:nvSpPr>
          <p:cNvPr id="3" name="Table Placeholder 2"/>
          <p:cNvSpPr>
            <a:spLocks noGrp="1"/>
          </p:cNvSpPr>
          <p:nvPr>
            <p:ph type="tbl" idx="1"/>
          </p:nvPr>
        </p:nvSpPr>
        <p:spPr>
          <a:xfrm>
            <a:off x="457200" y="1600200"/>
            <a:ext cx="8229600" cy="4525963"/>
          </a:xfrm>
        </p:spPr>
        <p:txBody>
          <a:bodyPr/>
          <a:lstStyle/>
          <a:p>
            <a:pPr lvl="0"/>
            <a:endParaRPr lang="en-GB" noProof="0" smtClean="0"/>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C8AA4170-200D-4FFB-825B-616FC9EAC485}" type="slidenum">
              <a:rPr lang="en-GB" altLang="en-US"/>
              <a:pPr>
                <a:defRPr/>
              </a:pPr>
              <a:t>‹#›</a:t>
            </a:fld>
            <a:endParaRPr lang="en-GB" altLang="en-US"/>
          </a:p>
        </p:txBody>
      </p:sp>
    </p:spTree>
    <p:extLst>
      <p:ext uri="{BB962C8B-B14F-4D97-AF65-F5344CB8AC3E}">
        <p14:creationId xmlns:p14="http://schemas.microsoft.com/office/powerpoint/2010/main" val="197747121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GB"/>
          </a:p>
        </p:txBody>
      </p:sp>
      <p:sp>
        <p:nvSpPr>
          <p:cNvPr id="3" name="Text Placeholder 2"/>
          <p:cNvSpPr>
            <a:spLocks noGrp="1"/>
          </p:cNvSpPr>
          <p:nvPr>
            <p:ph type="body" sz="half" idx="1"/>
          </p:nvPr>
        </p:nvSpPr>
        <p:spPr>
          <a:xfrm>
            <a:off x="457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4"/>
          <p:cNvSpPr>
            <a:spLocks noGrp="1" noChangeArrowheads="1"/>
          </p:cNvSpPr>
          <p:nvPr>
            <p:ph type="dt" sz="half" idx="10"/>
          </p:nvPr>
        </p:nvSpPr>
        <p:spPr>
          <a:ln/>
        </p:spPr>
        <p:txBody>
          <a:bodyPr/>
          <a:lstStyle>
            <a:lvl1pPr>
              <a:defRPr/>
            </a:lvl1pPr>
          </a:lstStyle>
          <a:p>
            <a:pPr>
              <a:defRPr/>
            </a:pPr>
            <a:endParaRPr lang="en-GB"/>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pPr>
              <a:defRPr/>
            </a:pPr>
            <a:fld id="{91BBDFAE-2253-4684-AA71-395F0E2616B1}" type="slidenum">
              <a:rPr lang="en-GB" altLang="en-US"/>
              <a:pPr>
                <a:defRPr/>
              </a:pPr>
              <a:t>‹#›</a:t>
            </a:fld>
            <a:endParaRPr lang="en-GB" altLang="en-US"/>
          </a:p>
        </p:txBody>
      </p:sp>
    </p:spTree>
    <p:extLst>
      <p:ext uri="{BB962C8B-B14F-4D97-AF65-F5344CB8AC3E}">
        <p14:creationId xmlns:p14="http://schemas.microsoft.com/office/powerpoint/2010/main" val="308669447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CA14EF38-BE4F-4D79-BE22-F2372540FEE6}" type="slidenum">
              <a:rPr lang="en-GB" altLang="en-US"/>
              <a:pPr>
                <a:defRPr/>
              </a:pPr>
              <a:t>‹#›</a:t>
            </a:fld>
            <a:endParaRPr lang="en-GB" altLang="en-US"/>
          </a:p>
        </p:txBody>
      </p:sp>
    </p:spTree>
    <p:extLst>
      <p:ext uri="{BB962C8B-B14F-4D97-AF65-F5344CB8AC3E}">
        <p14:creationId xmlns:p14="http://schemas.microsoft.com/office/powerpoint/2010/main" val="190009545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575C1366-83C9-44CF-9E2C-CE04A517006D}" type="slidenum">
              <a:rPr lang="en-GB" altLang="en-US"/>
              <a:pPr>
                <a:defRPr/>
              </a:pPr>
              <a:t>‹#›</a:t>
            </a:fld>
            <a:endParaRPr lang="en-GB" altLang="en-US"/>
          </a:p>
        </p:txBody>
      </p:sp>
    </p:spTree>
    <p:extLst>
      <p:ext uri="{BB962C8B-B14F-4D97-AF65-F5344CB8AC3E}">
        <p14:creationId xmlns:p14="http://schemas.microsoft.com/office/powerpoint/2010/main" val="333072671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4"/>
          <p:cNvSpPr>
            <a:spLocks noGrp="1" noChangeArrowheads="1"/>
          </p:cNvSpPr>
          <p:nvPr>
            <p:ph type="dt" sz="half" idx="10"/>
          </p:nvPr>
        </p:nvSpPr>
        <p:spPr>
          <a:ln/>
        </p:spPr>
        <p:txBody>
          <a:bodyPr/>
          <a:lstStyle>
            <a:lvl1pPr>
              <a:defRPr/>
            </a:lvl1pPr>
          </a:lstStyle>
          <a:p>
            <a:pPr>
              <a:defRPr/>
            </a:pPr>
            <a:endParaRPr lang="en-GB"/>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pPr>
              <a:defRPr/>
            </a:pPr>
            <a:fld id="{4FCD869F-0C40-4BE6-8D60-A349C2D319D4}" type="slidenum">
              <a:rPr lang="en-GB" altLang="en-US"/>
              <a:pPr>
                <a:defRPr/>
              </a:pPr>
              <a:t>‹#›</a:t>
            </a:fld>
            <a:endParaRPr lang="en-GB" altLang="en-US"/>
          </a:p>
        </p:txBody>
      </p:sp>
    </p:spTree>
    <p:extLst>
      <p:ext uri="{BB962C8B-B14F-4D97-AF65-F5344CB8AC3E}">
        <p14:creationId xmlns:p14="http://schemas.microsoft.com/office/powerpoint/2010/main" val="31612373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Rectangle 4"/>
          <p:cNvSpPr>
            <a:spLocks noGrp="1" noChangeArrowheads="1"/>
          </p:cNvSpPr>
          <p:nvPr>
            <p:ph type="dt" sz="half" idx="10"/>
          </p:nvPr>
        </p:nvSpPr>
        <p:spPr>
          <a:ln/>
        </p:spPr>
        <p:txBody>
          <a:bodyPr/>
          <a:lstStyle>
            <a:lvl1pPr>
              <a:defRPr/>
            </a:lvl1pPr>
          </a:lstStyle>
          <a:p>
            <a:pPr>
              <a:defRPr/>
            </a:pPr>
            <a:endParaRPr lang="en-GB"/>
          </a:p>
        </p:txBody>
      </p:sp>
      <p:sp>
        <p:nvSpPr>
          <p:cNvPr id="8" name="Rectangle 5"/>
          <p:cNvSpPr>
            <a:spLocks noGrp="1" noChangeArrowheads="1"/>
          </p:cNvSpPr>
          <p:nvPr>
            <p:ph type="ftr" sz="quarter" idx="11"/>
          </p:nvPr>
        </p:nvSpPr>
        <p:spPr>
          <a:ln/>
        </p:spPr>
        <p:txBody>
          <a:bodyPr/>
          <a:lstStyle>
            <a:lvl1pPr>
              <a:defRPr/>
            </a:lvl1pPr>
          </a:lstStyle>
          <a:p>
            <a:pPr>
              <a:defRPr/>
            </a:pPr>
            <a:endParaRPr lang="en-GB"/>
          </a:p>
        </p:txBody>
      </p:sp>
      <p:sp>
        <p:nvSpPr>
          <p:cNvPr id="9" name="Rectangle 6"/>
          <p:cNvSpPr>
            <a:spLocks noGrp="1" noChangeArrowheads="1"/>
          </p:cNvSpPr>
          <p:nvPr>
            <p:ph type="sldNum" sz="quarter" idx="12"/>
          </p:nvPr>
        </p:nvSpPr>
        <p:spPr>
          <a:ln/>
        </p:spPr>
        <p:txBody>
          <a:bodyPr/>
          <a:lstStyle>
            <a:lvl1pPr>
              <a:defRPr/>
            </a:lvl1pPr>
          </a:lstStyle>
          <a:p>
            <a:pPr>
              <a:defRPr/>
            </a:pPr>
            <a:fld id="{337320EA-8A2B-4115-A9A7-7E580CF137C0}" type="slidenum">
              <a:rPr lang="en-GB" altLang="en-US"/>
              <a:pPr>
                <a:defRPr/>
              </a:pPr>
              <a:t>‹#›</a:t>
            </a:fld>
            <a:endParaRPr lang="en-GB" altLang="en-US"/>
          </a:p>
        </p:txBody>
      </p:sp>
    </p:spTree>
    <p:extLst>
      <p:ext uri="{BB962C8B-B14F-4D97-AF65-F5344CB8AC3E}">
        <p14:creationId xmlns:p14="http://schemas.microsoft.com/office/powerpoint/2010/main" val="172259335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Rectangle 4"/>
          <p:cNvSpPr>
            <a:spLocks noGrp="1" noChangeArrowheads="1"/>
          </p:cNvSpPr>
          <p:nvPr>
            <p:ph type="dt" sz="half" idx="10"/>
          </p:nvPr>
        </p:nvSpPr>
        <p:spPr>
          <a:ln/>
        </p:spPr>
        <p:txBody>
          <a:bodyPr/>
          <a:lstStyle>
            <a:lvl1pPr>
              <a:defRPr/>
            </a:lvl1pPr>
          </a:lstStyle>
          <a:p>
            <a:pPr>
              <a:defRPr/>
            </a:pPr>
            <a:endParaRPr lang="en-GB"/>
          </a:p>
        </p:txBody>
      </p:sp>
      <p:sp>
        <p:nvSpPr>
          <p:cNvPr id="4" name="Rectangle 5"/>
          <p:cNvSpPr>
            <a:spLocks noGrp="1" noChangeArrowheads="1"/>
          </p:cNvSpPr>
          <p:nvPr>
            <p:ph type="ftr" sz="quarter" idx="11"/>
          </p:nvPr>
        </p:nvSpPr>
        <p:spPr>
          <a:ln/>
        </p:spPr>
        <p:txBody>
          <a:bodyPr/>
          <a:lstStyle>
            <a:lvl1pPr>
              <a:defRPr/>
            </a:lvl1pPr>
          </a:lstStyle>
          <a:p>
            <a:pPr>
              <a:defRPr/>
            </a:pPr>
            <a:endParaRPr lang="en-GB"/>
          </a:p>
        </p:txBody>
      </p:sp>
      <p:sp>
        <p:nvSpPr>
          <p:cNvPr id="5" name="Rectangle 6"/>
          <p:cNvSpPr>
            <a:spLocks noGrp="1" noChangeArrowheads="1"/>
          </p:cNvSpPr>
          <p:nvPr>
            <p:ph type="sldNum" sz="quarter" idx="12"/>
          </p:nvPr>
        </p:nvSpPr>
        <p:spPr>
          <a:ln/>
        </p:spPr>
        <p:txBody>
          <a:bodyPr/>
          <a:lstStyle>
            <a:lvl1pPr>
              <a:defRPr/>
            </a:lvl1pPr>
          </a:lstStyle>
          <a:p>
            <a:pPr>
              <a:defRPr/>
            </a:pPr>
            <a:fld id="{8BE8C78D-E34E-4DF6-8C79-E3BBFB099C5B}" type="slidenum">
              <a:rPr lang="en-GB" altLang="en-US"/>
              <a:pPr>
                <a:defRPr/>
              </a:pPr>
              <a:t>‹#›</a:t>
            </a:fld>
            <a:endParaRPr lang="en-GB" altLang="en-US"/>
          </a:p>
        </p:txBody>
      </p:sp>
    </p:spTree>
    <p:extLst>
      <p:ext uri="{BB962C8B-B14F-4D97-AF65-F5344CB8AC3E}">
        <p14:creationId xmlns:p14="http://schemas.microsoft.com/office/powerpoint/2010/main" val="414912138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GB"/>
          </a:p>
        </p:txBody>
      </p:sp>
      <p:sp>
        <p:nvSpPr>
          <p:cNvPr id="3" name="Rectangle 5"/>
          <p:cNvSpPr>
            <a:spLocks noGrp="1" noChangeArrowheads="1"/>
          </p:cNvSpPr>
          <p:nvPr>
            <p:ph type="ftr" sz="quarter" idx="11"/>
          </p:nvPr>
        </p:nvSpPr>
        <p:spPr>
          <a:ln/>
        </p:spPr>
        <p:txBody>
          <a:bodyPr/>
          <a:lstStyle>
            <a:lvl1pPr>
              <a:defRPr/>
            </a:lvl1pPr>
          </a:lstStyle>
          <a:p>
            <a:pPr>
              <a:defRPr/>
            </a:pPr>
            <a:endParaRPr lang="en-GB"/>
          </a:p>
        </p:txBody>
      </p:sp>
      <p:sp>
        <p:nvSpPr>
          <p:cNvPr id="4" name="Rectangle 6"/>
          <p:cNvSpPr>
            <a:spLocks noGrp="1" noChangeArrowheads="1"/>
          </p:cNvSpPr>
          <p:nvPr>
            <p:ph type="sldNum" sz="quarter" idx="12"/>
          </p:nvPr>
        </p:nvSpPr>
        <p:spPr>
          <a:ln/>
        </p:spPr>
        <p:txBody>
          <a:bodyPr/>
          <a:lstStyle>
            <a:lvl1pPr>
              <a:defRPr/>
            </a:lvl1pPr>
          </a:lstStyle>
          <a:p>
            <a:pPr>
              <a:defRPr/>
            </a:pPr>
            <a:fld id="{01FCB13F-B99A-460F-B306-B43247A5718C}" type="slidenum">
              <a:rPr lang="en-GB" altLang="en-US"/>
              <a:pPr>
                <a:defRPr/>
              </a:pPr>
              <a:t>‹#›</a:t>
            </a:fld>
            <a:endParaRPr lang="en-GB" altLang="en-US"/>
          </a:p>
        </p:txBody>
      </p:sp>
    </p:spTree>
    <p:extLst>
      <p:ext uri="{BB962C8B-B14F-4D97-AF65-F5344CB8AC3E}">
        <p14:creationId xmlns:p14="http://schemas.microsoft.com/office/powerpoint/2010/main" val="22542187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pPr>
              <a:defRPr/>
            </a:pPr>
            <a:fld id="{9CE03D50-24A4-4812-B026-D158F3133C08}" type="slidenum">
              <a:rPr lang="en-GB" altLang="en-US"/>
              <a:pPr>
                <a:defRPr/>
              </a:pPr>
              <a:t>‹#›</a:t>
            </a:fld>
            <a:endParaRPr lang="en-GB" altLang="en-US"/>
          </a:p>
        </p:txBody>
      </p:sp>
    </p:spTree>
    <p:extLst>
      <p:ext uri="{BB962C8B-B14F-4D97-AF65-F5344CB8AC3E}">
        <p14:creationId xmlns:p14="http://schemas.microsoft.com/office/powerpoint/2010/main" val="305979519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pPr>
              <a:defRPr/>
            </a:pPr>
            <a:fld id="{AC7B351C-1C5D-4B0B-A148-C2FCE1300F40}" type="slidenum">
              <a:rPr lang="en-GB" altLang="en-US"/>
              <a:pPr>
                <a:defRPr/>
              </a:pPr>
              <a:t>‹#›</a:t>
            </a:fld>
            <a:endParaRPr lang="en-GB" altLang="en-US"/>
          </a:p>
        </p:txBody>
      </p:sp>
    </p:spTree>
    <p:extLst>
      <p:ext uri="{BB962C8B-B14F-4D97-AF65-F5344CB8AC3E}">
        <p14:creationId xmlns:p14="http://schemas.microsoft.com/office/powerpoint/2010/main" val="226577861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12" descr="IMG_2115v2"/>
          <p:cNvPicPr>
            <a:picLocks noChangeAspect="1" noChangeArrowheads="1"/>
          </p:cNvPicPr>
          <p:nvPr userDrawn="1"/>
        </p:nvPicPr>
        <p:blipFill>
          <a:blip r:embed="rId15">
            <a:extLst>
              <a:ext uri="{28A0092B-C50C-407E-A947-70E740481C1C}">
                <a14:useLocalDpi xmlns:a14="http://schemas.microsoft.com/office/drawing/2010/main" val="0"/>
              </a:ext>
            </a:extLst>
          </a:blip>
          <a:srcRect/>
          <a:stretch>
            <a:fillRect/>
          </a:stretch>
        </p:blipFill>
        <p:spPr bwMode="auto">
          <a:xfrm>
            <a:off x="0" y="-414338"/>
            <a:ext cx="9144000" cy="75660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7" name="Rectangle 2"/>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GB" altLang="en-US" smtClean="0"/>
              <a:t>Click to edit Master title style</a:t>
            </a:r>
          </a:p>
        </p:txBody>
      </p:sp>
      <p:sp>
        <p:nvSpPr>
          <p:cNvPr id="1028" name="Rectangle 3"/>
          <p:cNvSpPr>
            <a:spLocks noGrp="1" noChangeArrowheads="1"/>
          </p:cNvSpPr>
          <p:nvPr>
            <p:ph type="body" idx="1"/>
          </p:nvPr>
        </p:nvSpPr>
        <p:spPr bwMode="auto">
          <a:xfrm>
            <a:off x="457200" y="1600200"/>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GB" altLang="en-US" smtClean="0"/>
              <a:t>Click to edit Master text styles</a:t>
            </a:r>
          </a:p>
          <a:p>
            <a:pPr lvl="1"/>
            <a:r>
              <a:rPr lang="en-GB" altLang="en-US" smtClean="0"/>
              <a:t>Second level</a:t>
            </a:r>
          </a:p>
          <a:p>
            <a:pPr lvl="2"/>
            <a:r>
              <a:rPr lang="en-GB" altLang="en-US" smtClean="0"/>
              <a:t>Third level</a:t>
            </a:r>
          </a:p>
          <a:p>
            <a:pPr lvl="3"/>
            <a:r>
              <a:rPr lang="en-GB" altLang="en-US" smtClean="0"/>
              <a:t>Fourth level</a:t>
            </a:r>
          </a:p>
          <a:p>
            <a:pPr lvl="4"/>
            <a:r>
              <a:rPr lang="en-GB" altLang="en-US" smtClean="0"/>
              <a:t>Fifth level</a:t>
            </a:r>
          </a:p>
        </p:txBody>
      </p:sp>
      <p:sp>
        <p:nvSpPr>
          <p:cNvPr id="2" name="Rectangle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1" hangingPunct="1">
              <a:defRPr sz="1400">
                <a:latin typeface="Arial" charset="0"/>
              </a:defRPr>
            </a:lvl1pPr>
          </a:lstStyle>
          <a:p>
            <a:pPr>
              <a:defRPr/>
            </a:pPr>
            <a:endParaRPr lang="en-GB"/>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eaLnBrk="1" hangingPunct="1">
              <a:defRPr sz="1400">
                <a:latin typeface="Arial" charset="0"/>
              </a:defRPr>
            </a:lvl1pPr>
          </a:lstStyle>
          <a:p>
            <a:pPr>
              <a:defRPr/>
            </a:pPr>
            <a:endParaRPr lang="en-GB"/>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400" smtClean="0"/>
            </a:lvl1pPr>
          </a:lstStyle>
          <a:p>
            <a:pPr>
              <a:defRPr/>
            </a:pPr>
            <a:fld id="{A4AB7506-EE48-4696-80BA-9CA2A85B24B8}" type="slidenum">
              <a:rPr lang="en-GB" altLang="en-US"/>
              <a:pPr>
                <a:defRPr/>
              </a:pPr>
              <a:t>‹#›</a:t>
            </a:fld>
            <a:endParaRPr lang="en-GB" altLang="en-US"/>
          </a:p>
        </p:txBody>
      </p:sp>
    </p:spTree>
  </p:cSld>
  <p:clrMap bg1="lt1" tx1="dk1" bg2="lt2" tx2="dk2" accent1="accent1" accent2="accent2" accent3="accent3" accent4="accent4" accent5="accent5" accent6="accent6" hlink="hlink" folHlink="folHlink"/>
  <p:sldLayoutIdLst>
    <p:sldLayoutId id="2147483689" r:id="rId1"/>
    <p:sldLayoutId id="2147483677" r:id="rId2"/>
    <p:sldLayoutId id="2147483678" r:id="rId3"/>
    <p:sldLayoutId id="2147483679" r:id="rId4"/>
    <p:sldLayoutId id="2147483680" r:id="rId5"/>
    <p:sldLayoutId id="2147483681" r:id="rId6"/>
    <p:sldLayoutId id="2147483682" r:id="rId7"/>
    <p:sldLayoutId id="2147483683" r:id="rId8"/>
    <p:sldLayoutId id="2147483684" r:id="rId9"/>
    <p:sldLayoutId id="2147483685" r:id="rId10"/>
    <p:sldLayoutId id="2147483686" r:id="rId11"/>
    <p:sldLayoutId id="2147483687" r:id="rId12"/>
    <p:sldLayoutId id="2147483688" r:id="rId13"/>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hyperlink" Target="http://totallystockholm.se/uncategorized/five-best-food-trucks/" TargetMode="Externa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hyperlink" Target="http://www.bbc.co.uk/learningenglish" TargetMode="Externa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hyperlink" Target="http://www.englishcentral.com/" TargetMode="Externa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hyperlink" Target="http://www.richardwiseman.com/resources/The_Luck_Factor.pdf"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61086" y="1578362"/>
            <a:ext cx="7772400" cy="1143000"/>
          </a:xfrm>
        </p:spPr>
        <p:txBody>
          <a:bodyPr/>
          <a:lstStyle/>
          <a:p>
            <a:pPr algn="r"/>
            <a:r>
              <a:rPr lang="en-US" altLang="zh-HK" dirty="0" smtClean="0"/>
              <a:t>Insights on the 2016 HKDSE</a:t>
            </a:r>
            <a:br>
              <a:rPr lang="en-US" altLang="zh-HK" dirty="0" smtClean="0"/>
            </a:br>
            <a:r>
              <a:rPr lang="en-US" altLang="zh-HK" dirty="0"/>
              <a:t/>
            </a:r>
            <a:br>
              <a:rPr lang="en-US" altLang="zh-HK" dirty="0"/>
            </a:br>
            <a:r>
              <a:rPr lang="en-US" altLang="zh-HK" sz="1800" dirty="0" smtClean="0">
                <a:latin typeface="Brush Script Std" pitchFamily="66" charset="0"/>
              </a:rPr>
              <a:t>Speaker: Jacqui Koo</a:t>
            </a:r>
            <a:br>
              <a:rPr lang="en-US" altLang="zh-HK" sz="1800" dirty="0" smtClean="0">
                <a:latin typeface="Brush Script Std" pitchFamily="66" charset="0"/>
              </a:rPr>
            </a:br>
            <a:r>
              <a:rPr lang="en-US" altLang="zh-HK" sz="1800" dirty="0" smtClean="0">
                <a:latin typeface="Brush Script Std" pitchFamily="66" charset="0"/>
              </a:rPr>
              <a:t>English Panel Head</a:t>
            </a:r>
            <a:br>
              <a:rPr lang="en-US" altLang="zh-HK" sz="1800" dirty="0" smtClean="0">
                <a:latin typeface="Brush Script Std" pitchFamily="66" charset="0"/>
              </a:rPr>
            </a:br>
            <a:r>
              <a:rPr lang="en-US" altLang="zh-HK" sz="1800" dirty="0" smtClean="0">
                <a:latin typeface="Brush Script Std" pitchFamily="66" charset="0"/>
              </a:rPr>
              <a:t>HKBUAS Wong </a:t>
            </a:r>
            <a:r>
              <a:rPr lang="en-US" altLang="zh-HK" sz="1800" dirty="0" err="1" smtClean="0">
                <a:latin typeface="Brush Script Std" pitchFamily="66" charset="0"/>
              </a:rPr>
              <a:t>Kam</a:t>
            </a:r>
            <a:r>
              <a:rPr lang="en-US" altLang="zh-HK" sz="1800" dirty="0" smtClean="0">
                <a:latin typeface="Brush Script Std" pitchFamily="66" charset="0"/>
              </a:rPr>
              <a:t> Fai Secondary &amp; Primary School</a:t>
            </a:r>
            <a:endParaRPr lang="zh-HK" altLang="en-US" sz="1800" dirty="0">
              <a:latin typeface="Brush Script Std" pitchFamily="66" charset="0"/>
            </a:endParaRPr>
          </a:p>
        </p:txBody>
      </p:sp>
    </p:spTree>
    <p:extLst>
      <p:ext uri="{BB962C8B-B14F-4D97-AF65-F5344CB8AC3E}">
        <p14:creationId xmlns:p14="http://schemas.microsoft.com/office/powerpoint/2010/main" val="11475294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HK" dirty="0" smtClean="0"/>
              <a:t>Question Types</a:t>
            </a:r>
            <a:endParaRPr lang="zh-HK" altLang="en-US" dirty="0"/>
          </a:p>
        </p:txBody>
      </p:sp>
      <p:sp>
        <p:nvSpPr>
          <p:cNvPr id="3" name="Content Placeholder 2"/>
          <p:cNvSpPr>
            <a:spLocks noGrp="1"/>
          </p:cNvSpPr>
          <p:nvPr>
            <p:ph idx="1"/>
          </p:nvPr>
        </p:nvSpPr>
        <p:spPr>
          <a:xfrm>
            <a:off x="481914" y="1315995"/>
            <a:ext cx="8229600" cy="4525963"/>
          </a:xfrm>
        </p:spPr>
        <p:txBody>
          <a:bodyPr/>
          <a:lstStyle/>
          <a:p>
            <a:r>
              <a:rPr lang="en-US" altLang="zh-HK" sz="2800" dirty="0" smtClean="0"/>
              <a:t>No vocabulary questions in Part A this year</a:t>
            </a:r>
          </a:p>
          <a:p>
            <a:r>
              <a:rPr lang="en-US" altLang="zh-HK" sz="2800" dirty="0" smtClean="0"/>
              <a:t>Only 1 referencing question this year</a:t>
            </a:r>
          </a:p>
          <a:p>
            <a:r>
              <a:rPr lang="en-US" altLang="zh-HK" sz="2800" dirty="0" smtClean="0"/>
              <a:t>There are a few challenging questions which require students to show their understanding of the paragraphs/section and elaborate the answers in their own words, e.g. </a:t>
            </a:r>
          </a:p>
          <a:p>
            <a:endParaRPr lang="zh-HK" altLang="en-US" sz="2800" dirty="0"/>
          </a:p>
        </p:txBody>
      </p:sp>
      <p:sp>
        <p:nvSpPr>
          <p:cNvPr id="5" name="TextBox 4"/>
          <p:cNvSpPr txBox="1"/>
          <p:nvPr/>
        </p:nvSpPr>
        <p:spPr>
          <a:xfrm>
            <a:off x="758608" y="4203869"/>
            <a:ext cx="7637247" cy="1831271"/>
          </a:xfrm>
          <a:prstGeom prst="rect">
            <a:avLst/>
          </a:prstGeom>
          <a:noFill/>
          <a:ln>
            <a:solidFill>
              <a:srgbClr val="000000"/>
            </a:solidFill>
          </a:ln>
        </p:spPr>
        <p:txBody>
          <a:bodyPr wrap="square" rtlCol="0">
            <a:spAutoFit/>
          </a:bodyPr>
          <a:lstStyle/>
          <a:p>
            <a:r>
              <a:rPr lang="en-US" sz="1600" dirty="0" smtClean="0">
                <a:solidFill>
                  <a:srgbClr val="000000"/>
                </a:solidFill>
                <a:latin typeface="Arial" panose="020B0604020202020204" pitchFamily="34" charset="0"/>
                <a:cs typeface="Arial" panose="020B0604020202020204" pitchFamily="34" charset="0"/>
              </a:rPr>
              <a:t>14. According to the research, are lucky people more like the silver medal winners or bronze medal winners? Explain your answer.                                      </a:t>
            </a:r>
            <a:r>
              <a:rPr lang="en-US" sz="1600" i="1" dirty="0" smtClean="0">
                <a:solidFill>
                  <a:srgbClr val="000000"/>
                </a:solidFill>
                <a:latin typeface="Arial" panose="020B0604020202020204" pitchFamily="34" charset="0"/>
                <a:cs typeface="Arial" panose="020B0604020202020204" pitchFamily="34" charset="0"/>
              </a:rPr>
              <a:t>(2 marks)</a:t>
            </a:r>
          </a:p>
          <a:p>
            <a:pPr>
              <a:lnSpc>
                <a:spcPct val="150000"/>
              </a:lnSpc>
            </a:pPr>
            <a:r>
              <a:rPr lang="en-US" i="1" u="sng" dirty="0">
                <a:solidFill>
                  <a:srgbClr val="000000"/>
                </a:solidFill>
                <a:latin typeface="Arial" panose="020B0604020202020204" pitchFamily="34" charset="0"/>
                <a:cs typeface="Arial" panose="020B0604020202020204" pitchFamily="34" charset="0"/>
              </a:rPr>
              <a:t>	</a:t>
            </a:r>
            <a:r>
              <a:rPr lang="en-US" i="1" u="sng" dirty="0" smtClean="0">
                <a:solidFill>
                  <a:srgbClr val="000000"/>
                </a:solidFill>
                <a:latin typeface="Arial" panose="020B0604020202020204" pitchFamily="34" charset="0"/>
                <a:cs typeface="Arial" panose="020B0604020202020204" pitchFamily="34" charset="0"/>
              </a:rPr>
              <a:t>																							</a:t>
            </a:r>
            <a:endParaRPr lang="en-US" i="1" u="sng" dirty="0">
              <a:solidFill>
                <a:srgbClr val="00000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15084457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HK" dirty="0" smtClean="0"/>
              <a:t>Paper 1 Reading PART B1</a:t>
            </a:r>
            <a:br>
              <a:rPr lang="en-US" altLang="zh-HK" dirty="0" smtClean="0"/>
            </a:br>
            <a:r>
              <a:rPr lang="en-US" altLang="zh-HK" dirty="0" smtClean="0"/>
              <a:t>2015 vs. 2016 </a:t>
            </a:r>
            <a:endParaRPr lang="zh-HK" alt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607446756"/>
              </p:ext>
            </p:extLst>
          </p:nvPr>
        </p:nvGraphicFramePr>
        <p:xfrm>
          <a:off x="457200" y="1600200"/>
          <a:ext cx="8229600" cy="4861560"/>
        </p:xfrm>
        <a:graphic>
          <a:graphicData uri="http://schemas.openxmlformats.org/drawingml/2006/table">
            <a:tbl>
              <a:tblPr firstRow="1" bandRow="1">
                <a:tableStyleId>{5C22544A-7EE6-4342-B048-85BDC9FD1C3A}</a:tableStyleId>
              </a:tblPr>
              <a:tblGrid>
                <a:gridCol w="2743200"/>
                <a:gridCol w="2743200"/>
                <a:gridCol w="2743200"/>
              </a:tblGrid>
              <a:tr h="370840">
                <a:tc>
                  <a:txBody>
                    <a:bodyPr/>
                    <a:lstStyle/>
                    <a:p>
                      <a:endParaRPr lang="zh-HK" altLang="en-US" dirty="0"/>
                    </a:p>
                  </a:txBody>
                  <a:tcPr/>
                </a:tc>
                <a:tc>
                  <a:txBody>
                    <a:bodyPr/>
                    <a:lstStyle/>
                    <a:p>
                      <a:r>
                        <a:rPr lang="en-US" altLang="zh-HK" dirty="0" smtClean="0"/>
                        <a:t>2015</a:t>
                      </a:r>
                      <a:endParaRPr lang="zh-HK" altLang="en-US" dirty="0"/>
                    </a:p>
                  </a:txBody>
                  <a:tcPr/>
                </a:tc>
                <a:tc>
                  <a:txBody>
                    <a:bodyPr/>
                    <a:lstStyle/>
                    <a:p>
                      <a:r>
                        <a:rPr lang="en-US" altLang="zh-HK" dirty="0" smtClean="0"/>
                        <a:t>2016</a:t>
                      </a:r>
                      <a:endParaRPr lang="zh-HK" altLang="en-US" dirty="0"/>
                    </a:p>
                  </a:txBody>
                  <a:tcPr/>
                </a:tc>
              </a:tr>
              <a:tr h="370840">
                <a:tc>
                  <a:txBody>
                    <a:bodyPr/>
                    <a:lstStyle/>
                    <a:p>
                      <a:r>
                        <a:rPr lang="en-US" altLang="zh-HK" dirty="0" smtClean="0"/>
                        <a:t>No. of texts </a:t>
                      </a:r>
                      <a:endParaRPr lang="zh-HK" altLang="en-US" dirty="0"/>
                    </a:p>
                  </a:txBody>
                  <a:tcPr/>
                </a:tc>
                <a:tc>
                  <a:txBody>
                    <a:bodyPr/>
                    <a:lstStyle/>
                    <a:p>
                      <a:r>
                        <a:rPr lang="en-US" altLang="zh-HK" dirty="0" smtClean="0"/>
                        <a:t>2</a:t>
                      </a:r>
                      <a:endParaRPr lang="zh-HK" altLang="en-US" dirty="0"/>
                    </a:p>
                  </a:txBody>
                  <a:tcPr/>
                </a:tc>
                <a:tc>
                  <a:txBody>
                    <a:bodyPr/>
                    <a:lstStyle/>
                    <a:p>
                      <a:r>
                        <a:rPr lang="en-US" altLang="zh-HK" dirty="0" smtClean="0"/>
                        <a:t>5</a:t>
                      </a:r>
                      <a:endParaRPr lang="zh-HK" altLang="en-US" dirty="0"/>
                    </a:p>
                  </a:txBody>
                  <a:tcPr/>
                </a:tc>
              </a:tr>
              <a:tr h="370840">
                <a:tc>
                  <a:txBody>
                    <a:bodyPr/>
                    <a:lstStyle/>
                    <a:p>
                      <a:r>
                        <a:rPr lang="en-US" altLang="zh-HK" dirty="0" smtClean="0"/>
                        <a:t>No. of questions </a:t>
                      </a:r>
                      <a:endParaRPr lang="zh-HK" altLang="en-US" dirty="0"/>
                    </a:p>
                  </a:txBody>
                  <a:tcPr/>
                </a:tc>
                <a:tc>
                  <a:txBody>
                    <a:bodyPr/>
                    <a:lstStyle/>
                    <a:p>
                      <a:r>
                        <a:rPr lang="en-US" altLang="zh-HK" dirty="0" smtClean="0"/>
                        <a:t>24</a:t>
                      </a:r>
                    </a:p>
                    <a:p>
                      <a:r>
                        <a:rPr lang="en-US" altLang="zh-HK" dirty="0" smtClean="0"/>
                        <a:t>Text</a:t>
                      </a:r>
                      <a:r>
                        <a:rPr lang="en-US" altLang="zh-HK" baseline="0" dirty="0" smtClean="0"/>
                        <a:t> 3: 10</a:t>
                      </a:r>
                    </a:p>
                    <a:p>
                      <a:r>
                        <a:rPr lang="en-US" altLang="zh-HK" baseline="0" dirty="0" smtClean="0"/>
                        <a:t>Text 4: 14 </a:t>
                      </a:r>
                      <a:endParaRPr lang="zh-HK" altLang="en-US" dirty="0"/>
                    </a:p>
                  </a:txBody>
                  <a:tcPr/>
                </a:tc>
                <a:tc>
                  <a:txBody>
                    <a:bodyPr/>
                    <a:lstStyle/>
                    <a:p>
                      <a:r>
                        <a:rPr lang="en-US" altLang="zh-HK" dirty="0" smtClean="0"/>
                        <a:t>28</a:t>
                      </a:r>
                    </a:p>
                    <a:p>
                      <a:r>
                        <a:rPr lang="en-US" altLang="zh-HK" dirty="0" smtClean="0"/>
                        <a:t>Text 3: 3 </a:t>
                      </a:r>
                    </a:p>
                    <a:p>
                      <a:r>
                        <a:rPr lang="en-US" altLang="zh-HK" dirty="0" smtClean="0"/>
                        <a:t>Text 4: 4</a:t>
                      </a:r>
                    </a:p>
                    <a:p>
                      <a:r>
                        <a:rPr lang="en-US" altLang="zh-HK" dirty="0" smtClean="0"/>
                        <a:t>Text 5: 7 </a:t>
                      </a:r>
                    </a:p>
                    <a:p>
                      <a:r>
                        <a:rPr lang="en-US" altLang="zh-HK" dirty="0" smtClean="0"/>
                        <a:t>Text 6: 5 </a:t>
                      </a:r>
                    </a:p>
                    <a:p>
                      <a:r>
                        <a:rPr lang="en-US" altLang="zh-HK" dirty="0" smtClean="0"/>
                        <a:t>Text 7: 8</a:t>
                      </a:r>
                    </a:p>
                    <a:p>
                      <a:r>
                        <a:rPr lang="en-US" altLang="zh-HK" dirty="0" smtClean="0"/>
                        <a:t>Texts 5-7: 1 </a:t>
                      </a:r>
                      <a:endParaRPr lang="zh-HK" altLang="en-US" dirty="0"/>
                    </a:p>
                  </a:txBody>
                  <a:tcPr/>
                </a:tc>
              </a:tr>
              <a:tr h="370840">
                <a:tc>
                  <a:txBody>
                    <a:bodyPr/>
                    <a:lstStyle/>
                    <a:p>
                      <a:r>
                        <a:rPr lang="en-US" altLang="zh-HK" dirty="0" smtClean="0"/>
                        <a:t>Total</a:t>
                      </a:r>
                      <a:r>
                        <a:rPr lang="en-US" altLang="zh-HK" baseline="0" dirty="0" smtClean="0"/>
                        <a:t> </a:t>
                      </a:r>
                      <a:endParaRPr lang="zh-HK" altLang="en-US" dirty="0"/>
                    </a:p>
                  </a:txBody>
                  <a:tcPr/>
                </a:tc>
                <a:tc>
                  <a:txBody>
                    <a:bodyPr/>
                    <a:lstStyle/>
                    <a:p>
                      <a:r>
                        <a:rPr lang="en-US" altLang="zh-HK" dirty="0" smtClean="0"/>
                        <a:t>40</a:t>
                      </a:r>
                      <a:r>
                        <a:rPr lang="en-US" altLang="zh-HK" baseline="0" dirty="0" smtClean="0"/>
                        <a:t> marks </a:t>
                      </a:r>
                      <a:endParaRPr lang="zh-HK" altLang="en-US" dirty="0"/>
                    </a:p>
                  </a:txBody>
                  <a:tcPr/>
                </a:tc>
                <a:tc>
                  <a:txBody>
                    <a:bodyPr/>
                    <a:lstStyle/>
                    <a:p>
                      <a:r>
                        <a:rPr lang="en-US" altLang="zh-HK" dirty="0" smtClean="0"/>
                        <a:t>43 marks </a:t>
                      </a:r>
                      <a:endParaRPr lang="zh-HK" altLang="en-US" dirty="0"/>
                    </a:p>
                  </a:txBody>
                  <a:tcPr/>
                </a:tc>
              </a:tr>
              <a:tr h="370840">
                <a:tc>
                  <a:txBody>
                    <a:bodyPr/>
                    <a:lstStyle/>
                    <a:p>
                      <a:r>
                        <a:rPr lang="en-US" altLang="zh-HK" dirty="0" smtClean="0"/>
                        <a:t>Word Count </a:t>
                      </a:r>
                      <a:endParaRPr lang="zh-HK" altLang="en-US" dirty="0"/>
                    </a:p>
                  </a:txBody>
                  <a:tcPr/>
                </a:tc>
                <a:tc>
                  <a:txBody>
                    <a:bodyPr/>
                    <a:lstStyle/>
                    <a:p>
                      <a:r>
                        <a:rPr lang="en-US" altLang="zh-HK" dirty="0" smtClean="0"/>
                        <a:t>Text 3: 225 </a:t>
                      </a:r>
                    </a:p>
                    <a:p>
                      <a:r>
                        <a:rPr lang="en-US" altLang="zh-HK" dirty="0" smtClean="0"/>
                        <a:t>Text 4: 689 </a:t>
                      </a:r>
                    </a:p>
                    <a:p>
                      <a:r>
                        <a:rPr lang="en-US" altLang="zh-HK" dirty="0" smtClean="0"/>
                        <a:t>Total: 914</a:t>
                      </a:r>
                      <a:endParaRPr lang="zh-HK" altLang="en-US" dirty="0"/>
                    </a:p>
                  </a:txBody>
                  <a:tcPr/>
                </a:tc>
                <a:tc>
                  <a:txBody>
                    <a:bodyPr/>
                    <a:lstStyle/>
                    <a:p>
                      <a:r>
                        <a:rPr lang="en-US" altLang="zh-HK" dirty="0" smtClean="0"/>
                        <a:t>Text 3: 65</a:t>
                      </a:r>
                      <a:endParaRPr lang="en-US" altLang="zh-HK" baseline="0" dirty="0" smtClean="0"/>
                    </a:p>
                    <a:p>
                      <a:r>
                        <a:rPr lang="en-US" altLang="zh-HK" baseline="0" dirty="0" smtClean="0"/>
                        <a:t>Text 4: 90</a:t>
                      </a:r>
                    </a:p>
                    <a:p>
                      <a:r>
                        <a:rPr lang="en-US" altLang="zh-HK" baseline="0" dirty="0" smtClean="0"/>
                        <a:t>Text 5: 299</a:t>
                      </a:r>
                    </a:p>
                    <a:p>
                      <a:r>
                        <a:rPr lang="en-US" altLang="zh-HK" baseline="0" dirty="0" smtClean="0"/>
                        <a:t>Text 6: 117 </a:t>
                      </a:r>
                    </a:p>
                    <a:p>
                      <a:r>
                        <a:rPr lang="en-US" altLang="zh-HK" baseline="0" dirty="0" smtClean="0"/>
                        <a:t>Text 7: 310</a:t>
                      </a:r>
                    </a:p>
                    <a:p>
                      <a:r>
                        <a:rPr lang="en-US" altLang="zh-HK" baseline="0" dirty="0" smtClean="0"/>
                        <a:t>Total: 881 words </a:t>
                      </a:r>
                      <a:endParaRPr lang="zh-HK" altLang="en-US" dirty="0"/>
                    </a:p>
                  </a:txBody>
                  <a:tcPr/>
                </a:tc>
              </a:tr>
            </a:tbl>
          </a:graphicData>
        </a:graphic>
      </p:graphicFrame>
    </p:spTree>
    <p:extLst>
      <p:ext uri="{BB962C8B-B14F-4D97-AF65-F5344CB8AC3E}">
        <p14:creationId xmlns:p14="http://schemas.microsoft.com/office/powerpoint/2010/main" val="335789123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HK" dirty="0" smtClean="0"/>
              <a:t>Text 3</a:t>
            </a:r>
            <a:endParaRPr lang="zh-HK" altLang="en-US" dirty="0"/>
          </a:p>
        </p:txBody>
      </p:sp>
      <p:sp>
        <p:nvSpPr>
          <p:cNvPr id="3" name="Content Placeholder 2"/>
          <p:cNvSpPr>
            <a:spLocks noGrp="1"/>
          </p:cNvSpPr>
          <p:nvPr>
            <p:ph idx="1"/>
          </p:nvPr>
        </p:nvSpPr>
        <p:spPr/>
        <p:txBody>
          <a:bodyPr/>
          <a:lstStyle/>
          <a:p>
            <a:r>
              <a:rPr lang="en-US" altLang="zh-HK" dirty="0" smtClean="0"/>
              <a:t>Food Truck Review </a:t>
            </a:r>
          </a:p>
          <a:p>
            <a:r>
              <a:rPr lang="en-US" altLang="zh-HK" dirty="0" smtClean="0"/>
              <a:t>This is the adapted version of a review of food trucks in a website</a:t>
            </a:r>
          </a:p>
          <a:p>
            <a:r>
              <a:rPr lang="en-US" altLang="zh-HK" cap="all" dirty="0" smtClean="0"/>
              <a:t>(</a:t>
            </a:r>
            <a:r>
              <a:rPr lang="en-US" altLang="zh-HK" dirty="0" smtClean="0">
                <a:hlinkClick r:id="rId2"/>
              </a:rPr>
              <a:t>http://totallystockholm.se/uncategorized/five-best-food-trucks/</a:t>
            </a:r>
            <a:r>
              <a:rPr lang="en-US" altLang="zh-HK" dirty="0" smtClean="0"/>
              <a:t>)</a:t>
            </a:r>
          </a:p>
          <a:p>
            <a:endParaRPr lang="zh-HK" altLang="en-US" dirty="0"/>
          </a:p>
        </p:txBody>
      </p:sp>
    </p:spTree>
    <p:extLst>
      <p:ext uri="{BB962C8B-B14F-4D97-AF65-F5344CB8AC3E}">
        <p14:creationId xmlns:p14="http://schemas.microsoft.com/office/powerpoint/2010/main" val="5164864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HK" dirty="0" smtClean="0"/>
              <a:t>Text 4</a:t>
            </a:r>
            <a:endParaRPr lang="zh-HK" altLang="en-US" dirty="0"/>
          </a:p>
        </p:txBody>
      </p:sp>
      <p:sp>
        <p:nvSpPr>
          <p:cNvPr id="3" name="Content Placeholder 2"/>
          <p:cNvSpPr>
            <a:spLocks noGrp="1"/>
          </p:cNvSpPr>
          <p:nvPr>
            <p:ph idx="1"/>
          </p:nvPr>
        </p:nvSpPr>
        <p:spPr/>
        <p:txBody>
          <a:bodyPr/>
          <a:lstStyle/>
          <a:p>
            <a:r>
              <a:rPr lang="en-US" altLang="zh-HK" dirty="0" smtClean="0"/>
              <a:t>Trucking along with local culinary treats </a:t>
            </a:r>
          </a:p>
          <a:p>
            <a:r>
              <a:rPr lang="en-US" altLang="zh-HK" dirty="0" smtClean="0"/>
              <a:t>This is an adapted version of an article in The Standard in Feb 2015.</a:t>
            </a:r>
          </a:p>
          <a:p>
            <a:endParaRPr lang="en-US" altLang="zh-HK" dirty="0"/>
          </a:p>
        </p:txBody>
      </p:sp>
    </p:spTree>
    <p:extLst>
      <p:ext uri="{BB962C8B-B14F-4D97-AF65-F5344CB8AC3E}">
        <p14:creationId xmlns:p14="http://schemas.microsoft.com/office/powerpoint/2010/main" val="8723104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HK" dirty="0"/>
              <a:t>Text 6</a:t>
            </a:r>
            <a:endParaRPr lang="zh-HK" altLang="en-US" dirty="0"/>
          </a:p>
        </p:txBody>
      </p:sp>
      <p:sp>
        <p:nvSpPr>
          <p:cNvPr id="3" name="Content Placeholder 2"/>
          <p:cNvSpPr>
            <a:spLocks noGrp="1"/>
          </p:cNvSpPr>
          <p:nvPr>
            <p:ph idx="1"/>
          </p:nvPr>
        </p:nvSpPr>
        <p:spPr>
          <a:xfrm>
            <a:off x="395416" y="1600200"/>
            <a:ext cx="8229600" cy="4525963"/>
          </a:xfrm>
        </p:spPr>
        <p:txBody>
          <a:bodyPr/>
          <a:lstStyle/>
          <a:p>
            <a:r>
              <a:rPr lang="en-US" altLang="zh-HK" dirty="0" smtClean="0"/>
              <a:t>Letter to the Editor </a:t>
            </a:r>
          </a:p>
          <a:p>
            <a:r>
              <a:rPr lang="en-US" altLang="zh-HK" dirty="0"/>
              <a:t>This is an adapted version of </a:t>
            </a:r>
            <a:r>
              <a:rPr lang="en-US" altLang="zh-HK" dirty="0" smtClean="0"/>
              <a:t>a letter to the editor (SCMP) in March 2015.</a:t>
            </a:r>
            <a:endParaRPr lang="en-US" altLang="zh-HK" dirty="0"/>
          </a:p>
          <a:p>
            <a:endParaRPr lang="en-US" altLang="zh-HK" dirty="0" smtClean="0"/>
          </a:p>
          <a:p>
            <a:endParaRPr lang="zh-HK" altLang="en-US" dirty="0"/>
          </a:p>
        </p:txBody>
      </p:sp>
    </p:spTree>
    <p:extLst>
      <p:ext uri="{BB962C8B-B14F-4D97-AF65-F5344CB8AC3E}">
        <p14:creationId xmlns:p14="http://schemas.microsoft.com/office/powerpoint/2010/main" val="189837054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zh-HK" altLang="en-US"/>
          </a:p>
        </p:txBody>
      </p:sp>
      <p:sp>
        <p:nvSpPr>
          <p:cNvPr id="3" name="Content Placeholder 2"/>
          <p:cNvSpPr>
            <a:spLocks noGrp="1"/>
          </p:cNvSpPr>
          <p:nvPr>
            <p:ph idx="1"/>
          </p:nvPr>
        </p:nvSpPr>
        <p:spPr/>
        <p:txBody>
          <a:bodyPr/>
          <a:lstStyle/>
          <a:p>
            <a:r>
              <a:rPr lang="en-US" altLang="zh-HK" dirty="0" smtClean="0"/>
              <a:t>Having more texts can help students locate the answers more easily as the questions clearly indicate the text candidates should refer to. </a:t>
            </a:r>
            <a:endParaRPr lang="zh-HK" altLang="en-US" dirty="0"/>
          </a:p>
        </p:txBody>
      </p:sp>
    </p:spTree>
    <p:extLst>
      <p:ext uri="{BB962C8B-B14F-4D97-AF65-F5344CB8AC3E}">
        <p14:creationId xmlns:p14="http://schemas.microsoft.com/office/powerpoint/2010/main" val="31733409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HK" dirty="0" smtClean="0"/>
              <a:t>Question Format</a:t>
            </a:r>
            <a:endParaRPr lang="zh-HK" altLang="en-US" dirty="0"/>
          </a:p>
        </p:txBody>
      </p:sp>
      <p:sp>
        <p:nvSpPr>
          <p:cNvPr id="3" name="Content Placeholder 2"/>
          <p:cNvSpPr>
            <a:spLocks noGrp="1"/>
          </p:cNvSpPr>
          <p:nvPr>
            <p:ph idx="1"/>
          </p:nvPr>
        </p:nvSpPr>
        <p:spPr/>
        <p:txBody>
          <a:bodyPr/>
          <a:lstStyle/>
          <a:p>
            <a:r>
              <a:rPr lang="en-US" altLang="zh-HK" dirty="0" smtClean="0"/>
              <a:t>2014, 2015: 6 MC questions </a:t>
            </a:r>
          </a:p>
          <a:p>
            <a:r>
              <a:rPr lang="en-US" altLang="zh-HK" dirty="0" smtClean="0"/>
              <a:t>2016: 8 M.C questions</a:t>
            </a:r>
          </a:p>
          <a:p>
            <a:endParaRPr lang="en-US" altLang="zh-HK" dirty="0"/>
          </a:p>
          <a:p>
            <a:r>
              <a:rPr lang="en-US" altLang="zh-HK" dirty="0" smtClean="0"/>
              <a:t>2015: NO cloze questions </a:t>
            </a:r>
          </a:p>
          <a:p>
            <a:r>
              <a:rPr lang="en-US" altLang="zh-HK" dirty="0" smtClean="0"/>
              <a:t>2016: 2 questions (7 blanks in total)</a:t>
            </a:r>
            <a:endParaRPr lang="zh-HK" altLang="en-US" dirty="0"/>
          </a:p>
        </p:txBody>
      </p:sp>
    </p:spTree>
    <p:extLst>
      <p:ext uri="{BB962C8B-B14F-4D97-AF65-F5344CB8AC3E}">
        <p14:creationId xmlns:p14="http://schemas.microsoft.com/office/powerpoint/2010/main" val="4782960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HK" dirty="0" smtClean="0"/>
              <a:t>Cloze questions</a:t>
            </a:r>
            <a:endParaRPr lang="zh-HK" altLang="en-US" dirty="0"/>
          </a:p>
        </p:txBody>
      </p:sp>
      <p:grpSp>
        <p:nvGrpSpPr>
          <p:cNvPr id="4" name="Group 3"/>
          <p:cNvGrpSpPr/>
          <p:nvPr/>
        </p:nvGrpSpPr>
        <p:grpSpPr>
          <a:xfrm>
            <a:off x="788927" y="1303627"/>
            <a:ext cx="7632848" cy="4464496"/>
            <a:chOff x="539552" y="1196752"/>
            <a:chExt cx="7632848" cy="4464496"/>
          </a:xfrm>
        </p:grpSpPr>
        <p:sp>
          <p:nvSpPr>
            <p:cNvPr id="5" name="TextBox 4"/>
            <p:cNvSpPr txBox="1"/>
            <p:nvPr/>
          </p:nvSpPr>
          <p:spPr>
            <a:xfrm>
              <a:off x="539552" y="1196752"/>
              <a:ext cx="7632848" cy="1815882"/>
            </a:xfrm>
            <a:prstGeom prst="rect">
              <a:avLst/>
            </a:prstGeom>
            <a:noFill/>
            <a:ln>
              <a:noFill/>
            </a:ln>
          </p:spPr>
          <p:txBody>
            <a:bodyPr wrap="square" rtlCol="0">
              <a:spAutoFit/>
            </a:bodyPr>
            <a:lstStyle/>
            <a:p>
              <a:r>
                <a:rPr lang="en-US" sz="1600" dirty="0" smtClean="0">
                  <a:solidFill>
                    <a:srgbClr val="000000"/>
                  </a:solidFill>
                  <a:latin typeface="Arial" panose="020B0604020202020204" pitchFamily="34" charset="0"/>
                  <a:cs typeface="Arial" panose="020B0604020202020204" pitchFamily="34" charset="0"/>
                </a:rPr>
                <a:t>32. Complete the following paragraph with a word or phrase found in paragraph 7.                     </a:t>
              </a:r>
            </a:p>
            <a:p>
              <a:r>
                <a:rPr lang="en-US" sz="1600" dirty="0">
                  <a:solidFill>
                    <a:srgbClr val="000000"/>
                  </a:solidFill>
                  <a:latin typeface="Arial" panose="020B0604020202020204" pitchFamily="34" charset="0"/>
                  <a:cs typeface="Arial" panose="020B0604020202020204" pitchFamily="34" charset="0"/>
                </a:rPr>
                <a:t> </a:t>
              </a:r>
              <a:r>
                <a:rPr lang="en-US" sz="1600" dirty="0" smtClean="0">
                  <a:solidFill>
                    <a:srgbClr val="000000"/>
                  </a:solidFill>
                  <a:latin typeface="Arial" panose="020B0604020202020204" pitchFamily="34" charset="0"/>
                  <a:cs typeface="Arial" panose="020B0604020202020204" pitchFamily="34" charset="0"/>
                </a:rPr>
                <a:t>                                                                                                                  </a:t>
              </a:r>
              <a:r>
                <a:rPr lang="en-US" sz="1600" i="1" dirty="0" smtClean="0">
                  <a:solidFill>
                    <a:srgbClr val="000000"/>
                  </a:solidFill>
                  <a:latin typeface="Arial" panose="020B0604020202020204" pitchFamily="34" charset="0"/>
                  <a:cs typeface="Arial" panose="020B0604020202020204" pitchFamily="34" charset="0"/>
                </a:rPr>
                <a:t>(4 marks)</a:t>
              </a:r>
            </a:p>
            <a:p>
              <a:endParaRPr lang="en-US" sz="1600" dirty="0">
                <a:solidFill>
                  <a:srgbClr val="000000"/>
                </a:solidFill>
                <a:latin typeface="Arial" panose="020B0604020202020204" pitchFamily="34" charset="0"/>
                <a:cs typeface="Arial" panose="020B0604020202020204" pitchFamily="34" charset="0"/>
              </a:endParaRPr>
            </a:p>
            <a:p>
              <a:r>
                <a:rPr lang="en-US" sz="1600" dirty="0" smtClean="0">
                  <a:solidFill>
                    <a:srgbClr val="000000"/>
                  </a:solidFill>
                  <a:latin typeface="Arial" panose="020B0604020202020204" pitchFamily="34" charset="0"/>
                  <a:cs typeface="Arial" panose="020B0604020202020204" pitchFamily="34" charset="0"/>
                </a:rPr>
                <a:t>Chris Wong wants to see an increase in the number of </a:t>
              </a:r>
              <a:r>
                <a:rPr lang="en-US" sz="1600" b="1" dirty="0" smtClean="0">
                  <a:solidFill>
                    <a:srgbClr val="000000"/>
                  </a:solidFill>
                  <a:latin typeface="Arial" panose="020B0604020202020204" pitchFamily="34" charset="0"/>
                  <a:cs typeface="Arial" panose="020B0604020202020204" pitchFamily="34" charset="0"/>
                </a:rPr>
                <a:t>(</a:t>
              </a:r>
              <a:r>
                <a:rPr lang="en-US" sz="1600" b="1" dirty="0" err="1" smtClean="0">
                  <a:solidFill>
                    <a:srgbClr val="000000"/>
                  </a:solidFill>
                  <a:latin typeface="Arial" panose="020B0604020202020204" pitchFamily="34" charset="0"/>
                  <a:cs typeface="Arial" panose="020B0604020202020204" pitchFamily="34" charset="0"/>
                </a:rPr>
                <a:t>i</a:t>
              </a:r>
              <a:r>
                <a:rPr lang="en-US" sz="1600" b="1" dirty="0" smtClean="0">
                  <a:solidFill>
                    <a:srgbClr val="000000"/>
                  </a:solidFill>
                  <a:latin typeface="Arial" panose="020B0604020202020204" pitchFamily="34" charset="0"/>
                  <a:cs typeface="Arial" panose="020B0604020202020204" pitchFamily="34" charset="0"/>
                </a:rPr>
                <a:t>)</a:t>
              </a:r>
              <a:r>
                <a:rPr lang="en-US" sz="1600" dirty="0" smtClean="0">
                  <a:solidFill>
                    <a:srgbClr val="000000"/>
                  </a:solidFill>
                  <a:latin typeface="Arial" panose="020B0604020202020204" pitchFamily="34" charset="0"/>
                  <a:cs typeface="Arial" panose="020B0604020202020204" pitchFamily="34" charset="0"/>
                </a:rPr>
                <a:t> __________ in Hong Kong because they have been an important part of the </a:t>
              </a:r>
              <a:r>
                <a:rPr lang="en-US" sz="1600" b="1" dirty="0" smtClean="0">
                  <a:solidFill>
                    <a:srgbClr val="000000"/>
                  </a:solidFill>
                  <a:latin typeface="Arial" panose="020B0604020202020204" pitchFamily="34" charset="0"/>
                  <a:cs typeface="Arial" panose="020B0604020202020204" pitchFamily="34" charset="0"/>
                </a:rPr>
                <a:t>(ii) </a:t>
              </a:r>
              <a:r>
                <a:rPr lang="en-US" sz="1600" dirty="0" smtClean="0">
                  <a:solidFill>
                    <a:srgbClr val="000000"/>
                  </a:solidFill>
                  <a:latin typeface="Arial" panose="020B0604020202020204" pitchFamily="34" charset="0"/>
                  <a:cs typeface="Arial" panose="020B0604020202020204" pitchFamily="34" charset="0"/>
                </a:rPr>
                <a:t>____________ of the city. They are also </a:t>
              </a:r>
              <a:r>
                <a:rPr lang="en-US" sz="1600" b="1" dirty="0" smtClean="0">
                  <a:solidFill>
                    <a:srgbClr val="000000"/>
                  </a:solidFill>
                  <a:latin typeface="Arial" panose="020B0604020202020204" pitchFamily="34" charset="0"/>
                  <a:cs typeface="Arial" panose="020B0604020202020204" pitchFamily="34" charset="0"/>
                </a:rPr>
                <a:t>(iii) </a:t>
              </a:r>
              <a:r>
                <a:rPr lang="en-US" sz="1600" dirty="0" smtClean="0">
                  <a:solidFill>
                    <a:srgbClr val="000000"/>
                  </a:solidFill>
                  <a:latin typeface="Arial" panose="020B0604020202020204" pitchFamily="34" charset="0"/>
                  <a:cs typeface="Arial" panose="020B0604020202020204" pitchFamily="34" charset="0"/>
                </a:rPr>
                <a:t>_____________ to Hong Kong and one of the reasons many </a:t>
              </a:r>
              <a:r>
                <a:rPr lang="en-US" sz="1600" b="1" dirty="0" smtClean="0">
                  <a:solidFill>
                    <a:srgbClr val="000000"/>
                  </a:solidFill>
                  <a:latin typeface="Arial" panose="020B0604020202020204" pitchFamily="34" charset="0"/>
                  <a:cs typeface="Arial" panose="020B0604020202020204" pitchFamily="34" charset="0"/>
                </a:rPr>
                <a:t>(iv) </a:t>
              </a:r>
              <a:r>
                <a:rPr lang="en-US" sz="1600" dirty="0" smtClean="0">
                  <a:solidFill>
                    <a:srgbClr val="000000"/>
                  </a:solidFill>
                  <a:latin typeface="Arial" panose="020B0604020202020204" pitchFamily="34" charset="0"/>
                  <a:cs typeface="Arial" panose="020B0604020202020204" pitchFamily="34" charset="0"/>
                </a:rPr>
                <a:t>______________ visit the city.</a:t>
              </a:r>
              <a:endParaRPr lang="en-US" sz="1600" dirty="0">
                <a:solidFill>
                  <a:srgbClr val="000000"/>
                </a:solidFill>
                <a:latin typeface="Arial" panose="020B0604020202020204" pitchFamily="34" charset="0"/>
                <a:cs typeface="Arial" panose="020B0604020202020204" pitchFamily="34" charset="0"/>
              </a:endParaRPr>
            </a:p>
          </p:txBody>
        </p:sp>
        <p:sp>
          <p:nvSpPr>
            <p:cNvPr id="6" name="Rectangle 5"/>
            <p:cNvSpPr/>
            <p:nvPr/>
          </p:nvSpPr>
          <p:spPr>
            <a:xfrm>
              <a:off x="541086" y="1844824"/>
              <a:ext cx="7487297" cy="1296144"/>
            </a:xfrm>
            <a:prstGeom prst="rect">
              <a:avLst/>
            </a:prstGeom>
            <a:noFill/>
            <a:ln w="12700">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00000"/>
                </a:solidFill>
              </a:endParaRPr>
            </a:p>
          </p:txBody>
        </p:sp>
        <p:sp>
          <p:nvSpPr>
            <p:cNvPr id="7" name="TextBox 6"/>
            <p:cNvSpPr txBox="1"/>
            <p:nvPr/>
          </p:nvSpPr>
          <p:spPr>
            <a:xfrm>
              <a:off x="611560" y="3599145"/>
              <a:ext cx="7416824" cy="2062103"/>
            </a:xfrm>
            <a:prstGeom prst="rect">
              <a:avLst/>
            </a:prstGeom>
            <a:noFill/>
            <a:ln>
              <a:noFill/>
            </a:ln>
          </p:spPr>
          <p:txBody>
            <a:bodyPr wrap="square" rtlCol="0">
              <a:spAutoFit/>
            </a:bodyPr>
            <a:lstStyle/>
            <a:p>
              <a:r>
                <a:rPr lang="en-US" sz="1600" dirty="0" smtClean="0">
                  <a:solidFill>
                    <a:srgbClr val="000000"/>
                  </a:solidFill>
                  <a:latin typeface="Arial" panose="020B0604020202020204" pitchFamily="34" charset="0"/>
                  <a:cs typeface="Arial" panose="020B0604020202020204" pitchFamily="34" charset="0"/>
                </a:rPr>
                <a:t>40. Complete the following summary based on paragraph 11. You may write more than one word on each line.                                                          </a:t>
              </a:r>
              <a:r>
                <a:rPr lang="en-US" sz="1600" i="1" dirty="0" smtClean="0">
                  <a:solidFill>
                    <a:srgbClr val="000000"/>
                  </a:solidFill>
                  <a:latin typeface="Arial" panose="020B0604020202020204" pitchFamily="34" charset="0"/>
                  <a:cs typeface="Arial" panose="020B0604020202020204" pitchFamily="34" charset="0"/>
                </a:rPr>
                <a:t>(3 marks)</a:t>
              </a:r>
            </a:p>
            <a:p>
              <a:endParaRPr lang="en-US" sz="1600" i="1" dirty="0" smtClean="0">
                <a:solidFill>
                  <a:srgbClr val="000000"/>
                </a:solidFill>
                <a:latin typeface="Arial" panose="020B0604020202020204" pitchFamily="34" charset="0"/>
                <a:cs typeface="Arial" panose="020B0604020202020204" pitchFamily="34" charset="0"/>
              </a:endParaRPr>
            </a:p>
            <a:p>
              <a:r>
                <a:rPr lang="en-US" sz="1600" dirty="0" smtClean="0">
                  <a:solidFill>
                    <a:srgbClr val="000000"/>
                  </a:solidFill>
                  <a:latin typeface="Arial" panose="020B0604020202020204" pitchFamily="34" charset="0"/>
                  <a:cs typeface="Arial" panose="020B0604020202020204" pitchFamily="34" charset="0"/>
                </a:rPr>
                <a:t>The number of people with hawker </a:t>
              </a:r>
              <a:r>
                <a:rPr lang="en-US" sz="1600" dirty="0" err="1" smtClean="0">
                  <a:solidFill>
                    <a:srgbClr val="000000"/>
                  </a:solidFill>
                  <a:latin typeface="Arial" panose="020B0604020202020204" pitchFamily="34" charset="0"/>
                  <a:cs typeface="Arial" panose="020B0604020202020204" pitchFamily="34" charset="0"/>
                </a:rPr>
                <a:t>licences</a:t>
              </a:r>
              <a:r>
                <a:rPr lang="en-US" sz="1600" dirty="0" smtClean="0">
                  <a:solidFill>
                    <a:srgbClr val="000000"/>
                  </a:solidFill>
                  <a:latin typeface="Arial" panose="020B0604020202020204" pitchFamily="34" charset="0"/>
                  <a:cs typeface="Arial" panose="020B0604020202020204" pitchFamily="34" charset="0"/>
                </a:rPr>
                <a:t> has fallen because the government started to </a:t>
              </a:r>
              <a:r>
                <a:rPr lang="en-US" sz="1600" b="1" dirty="0" smtClean="0">
                  <a:solidFill>
                    <a:srgbClr val="000000"/>
                  </a:solidFill>
                  <a:latin typeface="Arial" panose="020B0604020202020204" pitchFamily="34" charset="0"/>
                  <a:cs typeface="Arial" panose="020B0604020202020204" pitchFamily="34" charset="0"/>
                </a:rPr>
                <a:t>(</a:t>
              </a:r>
              <a:r>
                <a:rPr lang="en-US" sz="1600" b="1" dirty="0" err="1" smtClean="0">
                  <a:solidFill>
                    <a:srgbClr val="000000"/>
                  </a:solidFill>
                  <a:latin typeface="Arial" panose="020B0604020202020204" pitchFamily="34" charset="0"/>
                  <a:cs typeface="Arial" panose="020B0604020202020204" pitchFamily="34" charset="0"/>
                </a:rPr>
                <a:t>i</a:t>
              </a:r>
              <a:r>
                <a:rPr lang="en-US" sz="1600" b="1" dirty="0" smtClean="0">
                  <a:solidFill>
                    <a:srgbClr val="000000"/>
                  </a:solidFill>
                  <a:latin typeface="Arial" panose="020B0604020202020204" pitchFamily="34" charset="0"/>
                  <a:cs typeface="Arial" panose="020B0604020202020204" pitchFamily="34" charset="0"/>
                </a:rPr>
                <a:t>) </a:t>
              </a:r>
              <a:r>
                <a:rPr lang="en-US" sz="1600" dirty="0" smtClean="0">
                  <a:solidFill>
                    <a:srgbClr val="000000"/>
                  </a:solidFill>
                  <a:latin typeface="Arial" panose="020B0604020202020204" pitchFamily="34" charset="0"/>
                  <a:cs typeface="Arial" panose="020B0604020202020204" pitchFamily="34" charset="0"/>
                </a:rPr>
                <a:t>_____________ fewer </a:t>
              </a:r>
              <a:r>
                <a:rPr lang="en-US" sz="1600" dirty="0" err="1" smtClean="0">
                  <a:solidFill>
                    <a:srgbClr val="000000"/>
                  </a:solidFill>
                  <a:latin typeface="Arial" panose="020B0604020202020204" pitchFamily="34" charset="0"/>
                  <a:cs typeface="Arial" panose="020B0604020202020204" pitchFamily="34" charset="0"/>
                </a:rPr>
                <a:t>licences</a:t>
              </a:r>
              <a:r>
                <a:rPr lang="en-US" sz="1600" dirty="0" smtClean="0">
                  <a:solidFill>
                    <a:srgbClr val="000000"/>
                  </a:solidFill>
                  <a:latin typeface="Arial" panose="020B0604020202020204" pitchFamily="34" charset="0"/>
                  <a:cs typeface="Arial" panose="020B0604020202020204" pitchFamily="34" charset="0"/>
                </a:rPr>
                <a:t> in the 1970s and if a hawker        </a:t>
              </a:r>
              <a:r>
                <a:rPr lang="en-US" sz="1600" b="1" dirty="0" smtClean="0">
                  <a:solidFill>
                    <a:srgbClr val="000000"/>
                  </a:solidFill>
                  <a:latin typeface="Arial" panose="020B0604020202020204" pitchFamily="34" charset="0"/>
                  <a:cs typeface="Arial" panose="020B0604020202020204" pitchFamily="34" charset="0"/>
                </a:rPr>
                <a:t>(ii)</a:t>
              </a:r>
              <a:r>
                <a:rPr lang="en-US" sz="1600" dirty="0" smtClean="0">
                  <a:solidFill>
                    <a:srgbClr val="000000"/>
                  </a:solidFill>
                  <a:latin typeface="Arial" panose="020B0604020202020204" pitchFamily="34" charset="0"/>
                  <a:cs typeface="Arial" panose="020B0604020202020204" pitchFamily="34" charset="0"/>
                </a:rPr>
                <a:t> ______________ then the hawker </a:t>
              </a:r>
              <a:r>
                <a:rPr lang="en-US" sz="1600" dirty="0" err="1" smtClean="0">
                  <a:solidFill>
                    <a:srgbClr val="000000"/>
                  </a:solidFill>
                  <a:latin typeface="Arial" panose="020B0604020202020204" pitchFamily="34" charset="0"/>
                  <a:cs typeface="Arial" panose="020B0604020202020204" pitchFamily="34" charset="0"/>
                </a:rPr>
                <a:t>licence</a:t>
              </a:r>
              <a:r>
                <a:rPr lang="en-US" sz="1600" dirty="0" smtClean="0">
                  <a:solidFill>
                    <a:srgbClr val="000000"/>
                  </a:solidFill>
                  <a:latin typeface="Arial" panose="020B0604020202020204" pitchFamily="34" charset="0"/>
                  <a:cs typeface="Arial" panose="020B0604020202020204" pitchFamily="34" charset="0"/>
                </a:rPr>
                <a:t> </a:t>
              </a:r>
              <a:r>
                <a:rPr lang="en-US" sz="1600" b="1" dirty="0" smtClean="0">
                  <a:solidFill>
                    <a:srgbClr val="000000"/>
                  </a:solidFill>
                  <a:latin typeface="Arial" panose="020B0604020202020204" pitchFamily="34" charset="0"/>
                  <a:cs typeface="Arial" panose="020B0604020202020204" pitchFamily="34" charset="0"/>
                </a:rPr>
                <a:t>(iii) </a:t>
              </a:r>
              <a:r>
                <a:rPr lang="en-US" sz="1600" dirty="0" smtClean="0">
                  <a:solidFill>
                    <a:srgbClr val="000000"/>
                  </a:solidFill>
                  <a:latin typeface="Arial" panose="020B0604020202020204" pitchFamily="34" charset="0"/>
                  <a:cs typeface="Arial" panose="020B0604020202020204" pitchFamily="34" charset="0"/>
                </a:rPr>
                <a:t>_______________.</a:t>
              </a:r>
              <a:endParaRPr lang="en-US" sz="1600" dirty="0">
                <a:solidFill>
                  <a:srgbClr val="000000"/>
                </a:solidFill>
                <a:latin typeface="Arial" panose="020B0604020202020204" pitchFamily="34" charset="0"/>
                <a:cs typeface="Arial" panose="020B0604020202020204" pitchFamily="34" charset="0"/>
              </a:endParaRPr>
            </a:p>
            <a:p>
              <a:endParaRPr lang="en-US" sz="1600" i="1" dirty="0" smtClean="0">
                <a:solidFill>
                  <a:srgbClr val="000000"/>
                </a:solidFill>
                <a:latin typeface="Arial" panose="020B0604020202020204" pitchFamily="34" charset="0"/>
                <a:cs typeface="Arial" panose="020B0604020202020204" pitchFamily="34" charset="0"/>
              </a:endParaRPr>
            </a:p>
            <a:p>
              <a:endParaRPr lang="en-US" sz="1600" i="1" dirty="0">
                <a:solidFill>
                  <a:srgbClr val="000000"/>
                </a:solidFill>
                <a:latin typeface="Arial" panose="020B0604020202020204" pitchFamily="34" charset="0"/>
                <a:cs typeface="Arial" panose="020B0604020202020204" pitchFamily="34" charset="0"/>
              </a:endParaRPr>
            </a:p>
          </p:txBody>
        </p:sp>
        <p:sp>
          <p:nvSpPr>
            <p:cNvPr id="8" name="Rectangle 7"/>
            <p:cNvSpPr/>
            <p:nvPr/>
          </p:nvSpPr>
          <p:spPr>
            <a:xfrm>
              <a:off x="611560" y="4192031"/>
              <a:ext cx="7488832" cy="1181185"/>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00000"/>
                </a:solidFill>
              </a:endParaRPr>
            </a:p>
          </p:txBody>
        </p:sp>
      </p:grpSp>
      <p:sp>
        <p:nvSpPr>
          <p:cNvPr id="9" name="Rectangle 8"/>
          <p:cNvSpPr/>
          <p:nvPr/>
        </p:nvSpPr>
        <p:spPr>
          <a:xfrm>
            <a:off x="835986" y="4360349"/>
            <a:ext cx="7487297" cy="1019173"/>
          </a:xfrm>
          <a:prstGeom prst="rect">
            <a:avLst/>
          </a:prstGeom>
          <a:noFill/>
          <a:ln w="12700">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00000"/>
              </a:solidFill>
            </a:endParaRPr>
          </a:p>
        </p:txBody>
      </p:sp>
    </p:spTree>
    <p:extLst>
      <p:ext uri="{BB962C8B-B14F-4D97-AF65-F5344CB8AC3E}">
        <p14:creationId xmlns:p14="http://schemas.microsoft.com/office/powerpoint/2010/main" val="165173565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zh-HK" altLang="en-US" dirty="0"/>
          </a:p>
        </p:txBody>
      </p:sp>
      <p:sp>
        <p:nvSpPr>
          <p:cNvPr id="3" name="Content Placeholder 2"/>
          <p:cNvSpPr>
            <a:spLocks noGrp="1"/>
          </p:cNvSpPr>
          <p:nvPr>
            <p:ph idx="1"/>
          </p:nvPr>
        </p:nvSpPr>
        <p:spPr/>
        <p:txBody>
          <a:bodyPr/>
          <a:lstStyle/>
          <a:p>
            <a:r>
              <a:rPr lang="en-US" altLang="zh-HK" dirty="0" smtClean="0"/>
              <a:t>Comparing the cloze questions (Q. 32 and Q.40), Q.40 is more challenging as candidates are required to change the S-V agreement and form of verbs instead of copying directly from the text. </a:t>
            </a:r>
            <a:endParaRPr lang="zh-HK" altLang="en-US" dirty="0"/>
          </a:p>
        </p:txBody>
      </p:sp>
    </p:spTree>
    <p:extLst>
      <p:ext uri="{BB962C8B-B14F-4D97-AF65-F5344CB8AC3E}">
        <p14:creationId xmlns:p14="http://schemas.microsoft.com/office/powerpoint/2010/main" val="69734212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76832"/>
          </a:xfrm>
        </p:spPr>
        <p:txBody>
          <a:bodyPr/>
          <a:lstStyle/>
          <a:p>
            <a:r>
              <a:rPr lang="en-US" altLang="zh-HK" dirty="0" smtClean="0"/>
              <a:t>Question Types</a:t>
            </a:r>
            <a:endParaRPr lang="zh-HK" altLang="en-US" dirty="0"/>
          </a:p>
        </p:txBody>
      </p:sp>
      <p:sp>
        <p:nvSpPr>
          <p:cNvPr id="3" name="Content Placeholder 2"/>
          <p:cNvSpPr>
            <a:spLocks noGrp="1"/>
          </p:cNvSpPr>
          <p:nvPr>
            <p:ph idx="1"/>
          </p:nvPr>
        </p:nvSpPr>
        <p:spPr>
          <a:xfrm>
            <a:off x="222421" y="1105930"/>
            <a:ext cx="8612659" cy="4843608"/>
          </a:xfrm>
        </p:spPr>
        <p:txBody>
          <a:bodyPr/>
          <a:lstStyle/>
          <a:p>
            <a:r>
              <a:rPr lang="en-US" altLang="zh-HK" sz="2400" dirty="0" smtClean="0"/>
              <a:t>There are a few challenging questions which require students to show their understanding of the paragraphs/letters and elaborate the answers in their own words, e.g. </a:t>
            </a:r>
          </a:p>
          <a:p>
            <a:endParaRPr lang="en-US" altLang="zh-HK" sz="2400" dirty="0" smtClean="0"/>
          </a:p>
          <a:p>
            <a:endParaRPr lang="en-US" altLang="zh-HK" sz="2400" dirty="0"/>
          </a:p>
          <a:p>
            <a:endParaRPr lang="en-US" altLang="zh-HK" sz="2400" dirty="0" smtClean="0"/>
          </a:p>
          <a:p>
            <a:r>
              <a:rPr lang="en-US" altLang="zh-HK" sz="2400" dirty="0" smtClean="0"/>
              <a:t>People may also raise concerns about hygiene. This is an issue that is often raised when people are discussing the merits of street food. However, you see stalls selling fish balls, chicken wings and other snacks. They operate in similar conditions to food trucks. (Para. 12)</a:t>
            </a:r>
          </a:p>
          <a:p>
            <a:endParaRPr lang="zh-HK" altLang="en-US" sz="2400" dirty="0"/>
          </a:p>
        </p:txBody>
      </p:sp>
      <p:sp>
        <p:nvSpPr>
          <p:cNvPr id="5" name="TextBox 4"/>
          <p:cNvSpPr txBox="1"/>
          <p:nvPr/>
        </p:nvSpPr>
        <p:spPr>
          <a:xfrm>
            <a:off x="1043608" y="2854957"/>
            <a:ext cx="6912768" cy="923330"/>
          </a:xfrm>
          <a:prstGeom prst="rect">
            <a:avLst/>
          </a:prstGeom>
          <a:noFill/>
          <a:ln>
            <a:solidFill>
              <a:srgbClr val="000000"/>
            </a:solidFill>
          </a:ln>
        </p:spPr>
        <p:txBody>
          <a:bodyPr wrap="square" rtlCol="0">
            <a:spAutoFit/>
          </a:bodyPr>
          <a:lstStyle/>
          <a:p>
            <a:r>
              <a:rPr lang="en-US" dirty="0" smtClean="0">
                <a:solidFill>
                  <a:srgbClr val="000000"/>
                </a:solidFill>
                <a:latin typeface="Arial" panose="020B0604020202020204" pitchFamily="34" charset="0"/>
                <a:cs typeface="Arial" panose="020B0604020202020204" pitchFamily="34" charset="0"/>
              </a:rPr>
              <a:t>42. What does the writer think about food truck hygiene? Why?</a:t>
            </a:r>
          </a:p>
          <a:p>
            <a:r>
              <a:rPr lang="en-US" dirty="0">
                <a:solidFill>
                  <a:srgbClr val="000000"/>
                </a:solidFill>
                <a:latin typeface="Arial" panose="020B0604020202020204" pitchFamily="34" charset="0"/>
                <a:cs typeface="Arial" panose="020B0604020202020204" pitchFamily="34" charset="0"/>
              </a:rPr>
              <a:t> </a:t>
            </a:r>
            <a:r>
              <a:rPr lang="en-US" dirty="0" smtClean="0">
                <a:solidFill>
                  <a:srgbClr val="000000"/>
                </a:solidFill>
                <a:latin typeface="Arial" panose="020B0604020202020204" pitchFamily="34" charset="0"/>
                <a:cs typeface="Arial" panose="020B0604020202020204" pitchFamily="34" charset="0"/>
              </a:rPr>
              <a:t>      </a:t>
            </a:r>
            <a:r>
              <a:rPr lang="en-US" u="sng" dirty="0" smtClean="0">
                <a:solidFill>
                  <a:srgbClr val="000000"/>
                </a:solidFill>
                <a:latin typeface="Arial" panose="020B0604020202020204" pitchFamily="34" charset="0"/>
                <a:cs typeface="Arial" panose="020B0604020202020204" pitchFamily="34" charset="0"/>
              </a:rPr>
              <a:t>							</a:t>
            </a:r>
          </a:p>
          <a:p>
            <a:r>
              <a:rPr lang="en-US" dirty="0" smtClean="0">
                <a:solidFill>
                  <a:srgbClr val="000000"/>
                </a:solidFill>
                <a:latin typeface="Arial" panose="020B0604020202020204" pitchFamily="34" charset="0"/>
                <a:cs typeface="Arial" panose="020B0604020202020204" pitchFamily="34" charset="0"/>
              </a:rPr>
              <a:t>       </a:t>
            </a:r>
            <a:r>
              <a:rPr lang="en-US" u="sng" dirty="0" smtClean="0">
                <a:solidFill>
                  <a:srgbClr val="000000"/>
                </a:solidFill>
                <a:latin typeface="Arial" panose="020B0604020202020204" pitchFamily="34" charset="0"/>
                <a:cs typeface="Arial" panose="020B0604020202020204" pitchFamily="34" charset="0"/>
              </a:rPr>
              <a:t>							</a:t>
            </a:r>
            <a:endParaRPr lang="en-US" u="sng" dirty="0">
              <a:solidFill>
                <a:srgbClr val="00000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63777488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HK" dirty="0" smtClean="0"/>
              <a:t>Paper 1 Reading PART A</a:t>
            </a:r>
            <a:br>
              <a:rPr lang="en-US" altLang="zh-HK" dirty="0" smtClean="0"/>
            </a:br>
            <a:r>
              <a:rPr lang="en-US" altLang="zh-HK" dirty="0" smtClean="0"/>
              <a:t>2015 vs. 2016 </a:t>
            </a:r>
            <a:endParaRPr lang="zh-HK" alt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890847913"/>
              </p:ext>
            </p:extLst>
          </p:nvPr>
        </p:nvGraphicFramePr>
        <p:xfrm>
          <a:off x="457200" y="1600200"/>
          <a:ext cx="8229600" cy="2941320"/>
        </p:xfrm>
        <a:graphic>
          <a:graphicData uri="http://schemas.openxmlformats.org/drawingml/2006/table">
            <a:tbl>
              <a:tblPr firstRow="1" bandRow="1">
                <a:tableStyleId>{5C22544A-7EE6-4342-B048-85BDC9FD1C3A}</a:tableStyleId>
              </a:tblPr>
              <a:tblGrid>
                <a:gridCol w="2743200"/>
                <a:gridCol w="2743200"/>
                <a:gridCol w="2743200"/>
              </a:tblGrid>
              <a:tr h="370840">
                <a:tc>
                  <a:txBody>
                    <a:bodyPr/>
                    <a:lstStyle/>
                    <a:p>
                      <a:endParaRPr lang="zh-HK" altLang="en-US" dirty="0"/>
                    </a:p>
                  </a:txBody>
                  <a:tcPr/>
                </a:tc>
                <a:tc>
                  <a:txBody>
                    <a:bodyPr/>
                    <a:lstStyle/>
                    <a:p>
                      <a:r>
                        <a:rPr lang="en-US" altLang="zh-HK" dirty="0" smtClean="0"/>
                        <a:t>2015</a:t>
                      </a:r>
                      <a:endParaRPr lang="zh-HK" altLang="en-US" dirty="0"/>
                    </a:p>
                  </a:txBody>
                  <a:tcPr/>
                </a:tc>
                <a:tc>
                  <a:txBody>
                    <a:bodyPr/>
                    <a:lstStyle/>
                    <a:p>
                      <a:r>
                        <a:rPr lang="en-US" altLang="zh-HK" dirty="0" smtClean="0"/>
                        <a:t>2016</a:t>
                      </a:r>
                      <a:endParaRPr lang="zh-HK" altLang="en-US" dirty="0"/>
                    </a:p>
                  </a:txBody>
                  <a:tcPr/>
                </a:tc>
              </a:tr>
              <a:tr h="370840">
                <a:tc>
                  <a:txBody>
                    <a:bodyPr/>
                    <a:lstStyle/>
                    <a:p>
                      <a:r>
                        <a:rPr lang="en-US" altLang="zh-HK" dirty="0" smtClean="0"/>
                        <a:t>No. of texts </a:t>
                      </a:r>
                      <a:endParaRPr lang="zh-HK" altLang="en-US" dirty="0"/>
                    </a:p>
                  </a:txBody>
                  <a:tcPr/>
                </a:tc>
                <a:tc>
                  <a:txBody>
                    <a:bodyPr/>
                    <a:lstStyle/>
                    <a:p>
                      <a:r>
                        <a:rPr lang="en-US" altLang="zh-HK" dirty="0" smtClean="0"/>
                        <a:t>2</a:t>
                      </a:r>
                      <a:endParaRPr lang="zh-HK" altLang="en-US" dirty="0"/>
                    </a:p>
                  </a:txBody>
                  <a:tcPr/>
                </a:tc>
                <a:tc>
                  <a:txBody>
                    <a:bodyPr/>
                    <a:lstStyle/>
                    <a:p>
                      <a:r>
                        <a:rPr lang="en-US" altLang="zh-HK" dirty="0" smtClean="0"/>
                        <a:t>2</a:t>
                      </a:r>
                      <a:endParaRPr lang="zh-HK" altLang="en-US" dirty="0"/>
                    </a:p>
                  </a:txBody>
                  <a:tcPr/>
                </a:tc>
              </a:tr>
              <a:tr h="370840">
                <a:tc>
                  <a:txBody>
                    <a:bodyPr/>
                    <a:lstStyle/>
                    <a:p>
                      <a:r>
                        <a:rPr lang="en-US" altLang="zh-HK" dirty="0" smtClean="0"/>
                        <a:t>No. of questions </a:t>
                      </a:r>
                      <a:endParaRPr lang="zh-HK" altLang="en-US" dirty="0"/>
                    </a:p>
                  </a:txBody>
                  <a:tcPr/>
                </a:tc>
                <a:tc>
                  <a:txBody>
                    <a:bodyPr/>
                    <a:lstStyle/>
                    <a:p>
                      <a:r>
                        <a:rPr lang="en-US" altLang="zh-HK" dirty="0" smtClean="0"/>
                        <a:t>31 </a:t>
                      </a:r>
                    </a:p>
                    <a:p>
                      <a:r>
                        <a:rPr lang="en-US" altLang="zh-HK" dirty="0" smtClean="0"/>
                        <a:t>Text</a:t>
                      </a:r>
                      <a:r>
                        <a:rPr lang="en-US" altLang="zh-HK" baseline="0" dirty="0" smtClean="0"/>
                        <a:t> 1: 24 </a:t>
                      </a:r>
                    </a:p>
                    <a:p>
                      <a:r>
                        <a:rPr lang="en-US" altLang="zh-HK" baseline="0" dirty="0" smtClean="0"/>
                        <a:t>Text 2: 7 </a:t>
                      </a:r>
                      <a:endParaRPr lang="zh-HK" altLang="en-US" dirty="0"/>
                    </a:p>
                  </a:txBody>
                  <a:tcPr/>
                </a:tc>
                <a:tc>
                  <a:txBody>
                    <a:bodyPr/>
                    <a:lstStyle/>
                    <a:p>
                      <a:r>
                        <a:rPr lang="en-US" altLang="zh-HK" dirty="0" smtClean="0"/>
                        <a:t>18 </a:t>
                      </a:r>
                    </a:p>
                    <a:p>
                      <a:r>
                        <a:rPr lang="en-US" altLang="zh-HK" dirty="0" smtClean="0"/>
                        <a:t>Text 1: 4</a:t>
                      </a:r>
                    </a:p>
                    <a:p>
                      <a:r>
                        <a:rPr lang="en-US" altLang="zh-HK" dirty="0" smtClean="0"/>
                        <a:t>Text 2: 14</a:t>
                      </a:r>
                      <a:endParaRPr lang="zh-HK" altLang="en-US" dirty="0"/>
                    </a:p>
                  </a:txBody>
                  <a:tcPr/>
                </a:tc>
              </a:tr>
              <a:tr h="370840">
                <a:tc>
                  <a:txBody>
                    <a:bodyPr/>
                    <a:lstStyle/>
                    <a:p>
                      <a:r>
                        <a:rPr lang="en-US" altLang="zh-HK" dirty="0" smtClean="0"/>
                        <a:t>Total</a:t>
                      </a:r>
                      <a:r>
                        <a:rPr lang="en-US" altLang="zh-HK" baseline="0" dirty="0" smtClean="0"/>
                        <a:t> </a:t>
                      </a:r>
                      <a:endParaRPr lang="zh-HK" altLang="en-US" dirty="0"/>
                    </a:p>
                  </a:txBody>
                  <a:tcPr/>
                </a:tc>
                <a:tc>
                  <a:txBody>
                    <a:bodyPr/>
                    <a:lstStyle/>
                    <a:p>
                      <a:r>
                        <a:rPr lang="en-US" altLang="zh-HK" dirty="0" smtClean="0"/>
                        <a:t>40</a:t>
                      </a:r>
                      <a:r>
                        <a:rPr lang="en-US" altLang="zh-HK" baseline="0" dirty="0" smtClean="0"/>
                        <a:t> marks </a:t>
                      </a:r>
                      <a:endParaRPr lang="zh-HK" altLang="en-US" dirty="0"/>
                    </a:p>
                  </a:txBody>
                  <a:tcPr/>
                </a:tc>
                <a:tc>
                  <a:txBody>
                    <a:bodyPr/>
                    <a:lstStyle/>
                    <a:p>
                      <a:r>
                        <a:rPr lang="en-US" altLang="zh-HK" dirty="0" smtClean="0"/>
                        <a:t>41 marks </a:t>
                      </a:r>
                      <a:endParaRPr lang="zh-HK" altLang="en-US" dirty="0"/>
                    </a:p>
                  </a:txBody>
                  <a:tcPr/>
                </a:tc>
              </a:tr>
              <a:tr h="370840">
                <a:tc>
                  <a:txBody>
                    <a:bodyPr/>
                    <a:lstStyle/>
                    <a:p>
                      <a:r>
                        <a:rPr lang="en-US" altLang="zh-HK" dirty="0" smtClean="0"/>
                        <a:t>Word Count </a:t>
                      </a:r>
                      <a:endParaRPr lang="zh-HK" altLang="en-US" dirty="0"/>
                    </a:p>
                  </a:txBody>
                  <a:tcPr/>
                </a:tc>
                <a:tc>
                  <a:txBody>
                    <a:bodyPr/>
                    <a:lstStyle/>
                    <a:p>
                      <a:r>
                        <a:rPr lang="en-US" altLang="zh-HK" dirty="0" smtClean="0"/>
                        <a:t>Text 1: 729 </a:t>
                      </a:r>
                    </a:p>
                    <a:p>
                      <a:r>
                        <a:rPr lang="en-US" altLang="zh-HK" dirty="0" smtClean="0"/>
                        <a:t>Text 2: 293 </a:t>
                      </a:r>
                    </a:p>
                    <a:p>
                      <a:r>
                        <a:rPr lang="en-US" altLang="zh-HK" dirty="0" smtClean="0"/>
                        <a:t>Total: 1022</a:t>
                      </a:r>
                      <a:endParaRPr lang="zh-HK" altLang="en-US" dirty="0"/>
                    </a:p>
                  </a:txBody>
                  <a:tcPr/>
                </a:tc>
                <a:tc>
                  <a:txBody>
                    <a:bodyPr/>
                    <a:lstStyle/>
                    <a:p>
                      <a:r>
                        <a:rPr lang="en-US" altLang="zh-HK" dirty="0" smtClean="0"/>
                        <a:t>Text 1: 237</a:t>
                      </a:r>
                    </a:p>
                    <a:p>
                      <a:r>
                        <a:rPr lang="en-US" altLang="zh-HK" dirty="0" smtClean="0"/>
                        <a:t>Text</a:t>
                      </a:r>
                      <a:r>
                        <a:rPr lang="en-US" altLang="zh-HK" baseline="0" dirty="0" smtClean="0"/>
                        <a:t> 2: 751</a:t>
                      </a:r>
                    </a:p>
                    <a:p>
                      <a:r>
                        <a:rPr lang="en-US" altLang="zh-HK" baseline="0" dirty="0" smtClean="0"/>
                        <a:t>Total: 988</a:t>
                      </a:r>
                      <a:endParaRPr lang="zh-HK" altLang="en-US" dirty="0"/>
                    </a:p>
                  </a:txBody>
                  <a:tcPr/>
                </a:tc>
              </a:tr>
            </a:tbl>
          </a:graphicData>
        </a:graphic>
      </p:graphicFrame>
    </p:spTree>
    <p:extLst>
      <p:ext uri="{BB962C8B-B14F-4D97-AF65-F5344CB8AC3E}">
        <p14:creationId xmlns:p14="http://schemas.microsoft.com/office/powerpoint/2010/main" val="67305184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HK" dirty="0" smtClean="0"/>
              <a:t>Vocabulary</a:t>
            </a:r>
            <a:endParaRPr lang="zh-HK" altLang="en-US" dirty="0"/>
          </a:p>
        </p:txBody>
      </p:sp>
      <p:sp>
        <p:nvSpPr>
          <p:cNvPr id="3" name="Content Placeholder 2"/>
          <p:cNvSpPr>
            <a:spLocks noGrp="1"/>
          </p:cNvSpPr>
          <p:nvPr>
            <p:ph idx="1"/>
          </p:nvPr>
        </p:nvSpPr>
        <p:spPr/>
        <p:txBody>
          <a:bodyPr/>
          <a:lstStyle/>
          <a:p>
            <a:r>
              <a:rPr lang="en-US" altLang="zh-HK" dirty="0" smtClean="0"/>
              <a:t>Some vocabulary/phrases can be challenging to the less able candidates, e.g. alfresco, delicacies, niche, culinary</a:t>
            </a:r>
          </a:p>
          <a:p>
            <a:endParaRPr lang="zh-HK" altLang="en-US" dirty="0"/>
          </a:p>
        </p:txBody>
      </p:sp>
    </p:spTree>
    <p:extLst>
      <p:ext uri="{BB962C8B-B14F-4D97-AF65-F5344CB8AC3E}">
        <p14:creationId xmlns:p14="http://schemas.microsoft.com/office/powerpoint/2010/main" val="381521036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HK" dirty="0" smtClean="0"/>
              <a:t>Paper 1 Reading PART B2</a:t>
            </a:r>
            <a:br>
              <a:rPr lang="en-US" altLang="zh-HK" dirty="0" smtClean="0"/>
            </a:br>
            <a:r>
              <a:rPr lang="en-US" altLang="zh-HK" dirty="0" smtClean="0"/>
              <a:t>2015 vs. 2016 </a:t>
            </a:r>
            <a:endParaRPr lang="zh-HK" alt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538082053"/>
              </p:ext>
            </p:extLst>
          </p:nvPr>
        </p:nvGraphicFramePr>
        <p:xfrm>
          <a:off x="457200" y="1600200"/>
          <a:ext cx="8229600" cy="4033520"/>
        </p:xfrm>
        <a:graphic>
          <a:graphicData uri="http://schemas.openxmlformats.org/drawingml/2006/table">
            <a:tbl>
              <a:tblPr firstRow="1" bandRow="1">
                <a:tableStyleId>{5C22544A-7EE6-4342-B048-85BDC9FD1C3A}</a:tableStyleId>
              </a:tblPr>
              <a:tblGrid>
                <a:gridCol w="2743200"/>
                <a:gridCol w="2743200"/>
                <a:gridCol w="2743200"/>
              </a:tblGrid>
              <a:tr h="370840">
                <a:tc>
                  <a:txBody>
                    <a:bodyPr/>
                    <a:lstStyle/>
                    <a:p>
                      <a:endParaRPr lang="zh-HK" altLang="en-US" dirty="0"/>
                    </a:p>
                  </a:txBody>
                  <a:tcPr/>
                </a:tc>
                <a:tc>
                  <a:txBody>
                    <a:bodyPr/>
                    <a:lstStyle/>
                    <a:p>
                      <a:r>
                        <a:rPr lang="en-US" altLang="zh-HK" dirty="0" smtClean="0"/>
                        <a:t>2015</a:t>
                      </a:r>
                      <a:endParaRPr lang="zh-HK" altLang="en-US" dirty="0"/>
                    </a:p>
                  </a:txBody>
                  <a:tcPr/>
                </a:tc>
                <a:tc>
                  <a:txBody>
                    <a:bodyPr/>
                    <a:lstStyle/>
                    <a:p>
                      <a:r>
                        <a:rPr lang="en-US" altLang="zh-HK" dirty="0" smtClean="0"/>
                        <a:t>2016</a:t>
                      </a:r>
                      <a:endParaRPr lang="zh-HK" altLang="en-US" dirty="0"/>
                    </a:p>
                  </a:txBody>
                  <a:tcPr/>
                </a:tc>
              </a:tr>
              <a:tr h="370840">
                <a:tc>
                  <a:txBody>
                    <a:bodyPr/>
                    <a:lstStyle/>
                    <a:p>
                      <a:r>
                        <a:rPr lang="en-US" altLang="zh-HK" dirty="0" smtClean="0"/>
                        <a:t>No. of texts </a:t>
                      </a:r>
                      <a:endParaRPr lang="zh-HK" altLang="en-US" dirty="0"/>
                    </a:p>
                  </a:txBody>
                  <a:tcPr/>
                </a:tc>
                <a:tc>
                  <a:txBody>
                    <a:bodyPr/>
                    <a:lstStyle/>
                    <a:p>
                      <a:r>
                        <a:rPr lang="en-US" altLang="zh-HK" dirty="0" smtClean="0"/>
                        <a:t>1</a:t>
                      </a:r>
                      <a:r>
                        <a:rPr lang="en-US" altLang="zh-HK" baseline="0" dirty="0" smtClean="0"/>
                        <a:t> (with 2 accompanying comments)</a:t>
                      </a:r>
                      <a:endParaRPr lang="zh-HK" altLang="en-US" dirty="0"/>
                    </a:p>
                  </a:txBody>
                  <a:tcPr/>
                </a:tc>
                <a:tc>
                  <a:txBody>
                    <a:bodyPr/>
                    <a:lstStyle/>
                    <a:p>
                      <a:r>
                        <a:rPr lang="en-US" altLang="zh-HK" dirty="0" smtClean="0"/>
                        <a:t>3</a:t>
                      </a:r>
                      <a:endParaRPr lang="zh-HK" altLang="en-US" dirty="0"/>
                    </a:p>
                  </a:txBody>
                  <a:tcPr/>
                </a:tc>
              </a:tr>
              <a:tr h="370840">
                <a:tc>
                  <a:txBody>
                    <a:bodyPr/>
                    <a:lstStyle/>
                    <a:p>
                      <a:r>
                        <a:rPr lang="en-US" altLang="zh-HK" dirty="0" smtClean="0"/>
                        <a:t>No. of questions </a:t>
                      </a:r>
                      <a:endParaRPr lang="zh-HK" altLang="en-US" dirty="0"/>
                    </a:p>
                  </a:txBody>
                  <a:tcPr/>
                </a:tc>
                <a:tc>
                  <a:txBody>
                    <a:bodyPr/>
                    <a:lstStyle/>
                    <a:p>
                      <a:r>
                        <a:rPr lang="en-US" altLang="zh-HK" dirty="0" smtClean="0"/>
                        <a:t>22</a:t>
                      </a:r>
                      <a:endParaRPr lang="zh-HK" altLang="en-US" dirty="0"/>
                    </a:p>
                  </a:txBody>
                  <a:tcPr/>
                </a:tc>
                <a:tc>
                  <a:txBody>
                    <a:bodyPr/>
                    <a:lstStyle/>
                    <a:p>
                      <a:r>
                        <a:rPr lang="en-US" altLang="zh-HK" dirty="0" smtClean="0"/>
                        <a:t>29</a:t>
                      </a:r>
                    </a:p>
                    <a:p>
                      <a:r>
                        <a:rPr lang="en-US" altLang="zh-HK" dirty="0" smtClean="0"/>
                        <a:t>Text 8: 5</a:t>
                      </a:r>
                    </a:p>
                    <a:p>
                      <a:r>
                        <a:rPr lang="en-US" altLang="zh-HK" dirty="0" smtClean="0"/>
                        <a:t>Text</a:t>
                      </a:r>
                      <a:r>
                        <a:rPr lang="en-US" altLang="zh-HK" baseline="0" dirty="0" smtClean="0"/>
                        <a:t> 9: 10</a:t>
                      </a:r>
                    </a:p>
                    <a:p>
                      <a:r>
                        <a:rPr lang="en-US" altLang="zh-HK" baseline="0" dirty="0" smtClean="0"/>
                        <a:t>Text 10: 13</a:t>
                      </a:r>
                    </a:p>
                    <a:p>
                      <a:r>
                        <a:rPr lang="en-US" altLang="zh-HK" baseline="0" dirty="0" smtClean="0"/>
                        <a:t>Texts 8-10: 1</a:t>
                      </a:r>
                      <a:endParaRPr lang="en-US" altLang="zh-HK" dirty="0" smtClean="0"/>
                    </a:p>
                  </a:txBody>
                  <a:tcPr/>
                </a:tc>
              </a:tr>
              <a:tr h="370840">
                <a:tc>
                  <a:txBody>
                    <a:bodyPr/>
                    <a:lstStyle/>
                    <a:p>
                      <a:r>
                        <a:rPr lang="en-US" altLang="zh-HK" dirty="0" smtClean="0"/>
                        <a:t>Total</a:t>
                      </a:r>
                      <a:r>
                        <a:rPr lang="en-US" altLang="zh-HK" baseline="0" dirty="0" smtClean="0"/>
                        <a:t> </a:t>
                      </a:r>
                      <a:endParaRPr lang="zh-HK" altLang="en-US" dirty="0"/>
                    </a:p>
                  </a:txBody>
                  <a:tcPr/>
                </a:tc>
                <a:tc>
                  <a:txBody>
                    <a:bodyPr/>
                    <a:lstStyle/>
                    <a:p>
                      <a:r>
                        <a:rPr lang="en-US" altLang="zh-HK" dirty="0" smtClean="0"/>
                        <a:t>40</a:t>
                      </a:r>
                      <a:r>
                        <a:rPr lang="en-US" altLang="zh-HK" baseline="0" dirty="0" smtClean="0"/>
                        <a:t> marks </a:t>
                      </a:r>
                      <a:endParaRPr lang="zh-HK" altLang="en-US" dirty="0"/>
                    </a:p>
                  </a:txBody>
                  <a:tcPr/>
                </a:tc>
                <a:tc>
                  <a:txBody>
                    <a:bodyPr/>
                    <a:lstStyle/>
                    <a:p>
                      <a:r>
                        <a:rPr lang="en-US" altLang="zh-HK" dirty="0" smtClean="0"/>
                        <a:t>43 marks </a:t>
                      </a:r>
                      <a:endParaRPr lang="zh-HK" altLang="en-US" dirty="0"/>
                    </a:p>
                  </a:txBody>
                  <a:tcPr/>
                </a:tc>
              </a:tr>
              <a:tr h="370840">
                <a:tc>
                  <a:txBody>
                    <a:bodyPr/>
                    <a:lstStyle/>
                    <a:p>
                      <a:r>
                        <a:rPr lang="en-US" altLang="zh-HK" dirty="0" smtClean="0"/>
                        <a:t>Word Count </a:t>
                      </a:r>
                      <a:endParaRPr lang="zh-HK" altLang="en-US" dirty="0"/>
                    </a:p>
                  </a:txBody>
                  <a:tcPr/>
                </a:tc>
                <a:tc>
                  <a:txBody>
                    <a:bodyPr/>
                    <a:lstStyle/>
                    <a:p>
                      <a:r>
                        <a:rPr lang="en-US" altLang="zh-HK" dirty="0" smtClean="0"/>
                        <a:t>1052</a:t>
                      </a:r>
                      <a:endParaRPr lang="zh-HK" altLang="en-US" dirty="0"/>
                    </a:p>
                  </a:txBody>
                  <a:tcPr/>
                </a:tc>
                <a:tc>
                  <a:txBody>
                    <a:bodyPr/>
                    <a:lstStyle/>
                    <a:p>
                      <a:r>
                        <a:rPr lang="en-US" altLang="zh-HK" dirty="0" smtClean="0"/>
                        <a:t>Text 8: 378</a:t>
                      </a:r>
                      <a:endParaRPr lang="en-US" altLang="zh-HK" baseline="0" dirty="0" smtClean="0"/>
                    </a:p>
                    <a:p>
                      <a:r>
                        <a:rPr lang="en-US" altLang="zh-HK" baseline="0" dirty="0" smtClean="0"/>
                        <a:t>Text 9: 444</a:t>
                      </a:r>
                    </a:p>
                    <a:p>
                      <a:r>
                        <a:rPr lang="en-US" altLang="zh-HK" baseline="0" dirty="0" smtClean="0"/>
                        <a:t>Text 10: 292 </a:t>
                      </a:r>
                    </a:p>
                    <a:p>
                      <a:r>
                        <a:rPr lang="en-US" altLang="zh-HK" baseline="0" dirty="0" smtClean="0"/>
                        <a:t>Total: 1114 words </a:t>
                      </a:r>
                      <a:endParaRPr lang="zh-HK" altLang="en-US" dirty="0"/>
                    </a:p>
                  </a:txBody>
                  <a:tcPr/>
                </a:tc>
              </a:tr>
            </a:tbl>
          </a:graphicData>
        </a:graphic>
      </p:graphicFrame>
    </p:spTree>
    <p:extLst>
      <p:ext uri="{BB962C8B-B14F-4D97-AF65-F5344CB8AC3E}">
        <p14:creationId xmlns:p14="http://schemas.microsoft.com/office/powerpoint/2010/main" val="3963388095"/>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HK" dirty="0" smtClean="0"/>
              <a:t>Question Format</a:t>
            </a:r>
            <a:endParaRPr lang="zh-HK" altLang="en-US" dirty="0"/>
          </a:p>
        </p:txBody>
      </p:sp>
      <p:sp>
        <p:nvSpPr>
          <p:cNvPr id="3" name="Content Placeholder 2"/>
          <p:cNvSpPr>
            <a:spLocks noGrp="1"/>
          </p:cNvSpPr>
          <p:nvPr>
            <p:ph idx="1"/>
          </p:nvPr>
        </p:nvSpPr>
        <p:spPr/>
        <p:txBody>
          <a:bodyPr/>
          <a:lstStyle/>
          <a:p>
            <a:r>
              <a:rPr lang="en-US" altLang="zh-HK" dirty="0" smtClean="0"/>
              <a:t>2015: Q.77 and Q.78 – open-ended questions that require candidates to </a:t>
            </a:r>
            <a:r>
              <a:rPr lang="en-US" altLang="zh-HK" dirty="0" err="1" smtClean="0"/>
              <a:t>summarise</a:t>
            </a:r>
            <a:r>
              <a:rPr lang="en-US" altLang="zh-HK" dirty="0" smtClean="0"/>
              <a:t> the opinions given in the texts and </a:t>
            </a:r>
            <a:r>
              <a:rPr lang="en-US" altLang="zh-HK" dirty="0" err="1" smtClean="0"/>
              <a:t>analyse</a:t>
            </a:r>
            <a:r>
              <a:rPr lang="en-US" altLang="zh-HK" dirty="0" smtClean="0"/>
              <a:t> the writer’s stance. (6 marks in total) </a:t>
            </a:r>
          </a:p>
          <a:p>
            <a:r>
              <a:rPr lang="en-US" altLang="zh-HK" dirty="0" smtClean="0"/>
              <a:t>2016: No such question format in B2 </a:t>
            </a:r>
            <a:endParaRPr lang="zh-HK" altLang="en-US" dirty="0"/>
          </a:p>
        </p:txBody>
      </p:sp>
    </p:spTree>
    <p:extLst>
      <p:ext uri="{BB962C8B-B14F-4D97-AF65-F5344CB8AC3E}">
        <p14:creationId xmlns:p14="http://schemas.microsoft.com/office/powerpoint/2010/main" val="1414328813"/>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HK" dirty="0" smtClean="0"/>
              <a:t>Question Type</a:t>
            </a:r>
            <a:endParaRPr lang="zh-HK" altLang="en-US" dirty="0"/>
          </a:p>
        </p:txBody>
      </p:sp>
      <p:sp>
        <p:nvSpPr>
          <p:cNvPr id="3" name="Content Placeholder 2"/>
          <p:cNvSpPr>
            <a:spLocks noGrp="1"/>
          </p:cNvSpPr>
          <p:nvPr>
            <p:ph idx="1"/>
          </p:nvPr>
        </p:nvSpPr>
        <p:spPr/>
        <p:txBody>
          <a:bodyPr/>
          <a:lstStyle/>
          <a:p>
            <a:r>
              <a:rPr lang="en-US" altLang="zh-HK" dirty="0" smtClean="0"/>
              <a:t>2016: First time asking candidates to describe the writer’s tone (in M.C. format) in a particular paragraph</a:t>
            </a:r>
            <a:endParaRPr lang="zh-HK" altLang="en-US" dirty="0"/>
          </a:p>
        </p:txBody>
      </p:sp>
    </p:spTree>
    <p:extLst>
      <p:ext uri="{BB962C8B-B14F-4D97-AF65-F5344CB8AC3E}">
        <p14:creationId xmlns:p14="http://schemas.microsoft.com/office/powerpoint/2010/main" val="2223067364"/>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HK" dirty="0" smtClean="0"/>
              <a:t>Vocabulary</a:t>
            </a:r>
            <a:endParaRPr lang="zh-HK" altLang="en-US" dirty="0"/>
          </a:p>
        </p:txBody>
      </p:sp>
      <p:sp>
        <p:nvSpPr>
          <p:cNvPr id="3" name="Content Placeholder 2"/>
          <p:cNvSpPr>
            <a:spLocks noGrp="1"/>
          </p:cNvSpPr>
          <p:nvPr>
            <p:ph idx="1"/>
          </p:nvPr>
        </p:nvSpPr>
        <p:spPr/>
        <p:txBody>
          <a:bodyPr/>
          <a:lstStyle/>
          <a:p>
            <a:r>
              <a:rPr lang="en-US" altLang="zh-HK" dirty="0" smtClean="0"/>
              <a:t>Some advanced vocabulary/phrases, e.g. ferocious, volatile, inclement, reprehensible, cannibalizing, stern, intrepid, garishness, roach coaches, sneer, enlivened, </a:t>
            </a:r>
            <a:r>
              <a:rPr lang="en-US" altLang="zh-HK" smtClean="0"/>
              <a:t>gastronomic…</a:t>
            </a:r>
            <a:endParaRPr lang="en-US" altLang="zh-HK" dirty="0" smtClean="0"/>
          </a:p>
        </p:txBody>
      </p:sp>
    </p:spTree>
    <p:extLst>
      <p:ext uri="{BB962C8B-B14F-4D97-AF65-F5344CB8AC3E}">
        <p14:creationId xmlns:p14="http://schemas.microsoft.com/office/powerpoint/2010/main" val="668391461"/>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61086" y="1578362"/>
            <a:ext cx="7772400" cy="1143000"/>
          </a:xfrm>
        </p:spPr>
        <p:txBody>
          <a:bodyPr/>
          <a:lstStyle/>
          <a:p>
            <a:pPr algn="r"/>
            <a:r>
              <a:rPr lang="en-US" altLang="zh-HK" dirty="0" smtClean="0"/>
              <a:t>What can we do?</a:t>
            </a:r>
            <a:br>
              <a:rPr lang="en-US" altLang="zh-HK" dirty="0" smtClean="0"/>
            </a:br>
            <a:r>
              <a:rPr lang="en-US" altLang="zh-HK" dirty="0"/>
              <a:t/>
            </a:r>
            <a:br>
              <a:rPr lang="en-US" altLang="zh-HK" dirty="0"/>
            </a:br>
            <a:endParaRPr lang="zh-HK" altLang="en-US" sz="1800" dirty="0">
              <a:latin typeface="Brush Script Std" pitchFamily="66" charset="0"/>
            </a:endParaRPr>
          </a:p>
        </p:txBody>
      </p:sp>
      <p:pic>
        <p:nvPicPr>
          <p:cNvPr id="2050" name="Picture 2" descr="http://i.istockimg.com/file_thumbview_approve/68220441/5/stock-illustration-68220441-business-thinking-with-question-marks-vector.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4175" y="2000250"/>
            <a:ext cx="3006725" cy="300672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45494320"/>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HK" dirty="0" smtClean="0"/>
              <a:t>Ways to help students prepare for HKDSE </a:t>
            </a:r>
            <a:endParaRPr lang="zh-HK" altLang="en-US" dirty="0"/>
          </a:p>
        </p:txBody>
      </p:sp>
      <p:sp>
        <p:nvSpPr>
          <p:cNvPr id="3" name="Content Placeholder 2"/>
          <p:cNvSpPr>
            <a:spLocks noGrp="1"/>
          </p:cNvSpPr>
          <p:nvPr>
            <p:ph idx="1"/>
          </p:nvPr>
        </p:nvSpPr>
        <p:spPr/>
        <p:txBody>
          <a:bodyPr/>
          <a:lstStyle/>
          <a:p>
            <a:r>
              <a:rPr lang="en-US" altLang="zh-HK" dirty="0" smtClean="0"/>
              <a:t>Increase students’ exposure to authentic texts of various text types, topics and culture. </a:t>
            </a:r>
          </a:p>
          <a:p>
            <a:r>
              <a:rPr lang="en-US" altLang="zh-HK" dirty="0" smtClean="0"/>
              <a:t>Some useful websites: </a:t>
            </a:r>
          </a:p>
          <a:p>
            <a:endParaRPr lang="zh-HK" altLang="en-US" dirty="0"/>
          </a:p>
        </p:txBody>
      </p:sp>
    </p:spTree>
    <p:extLst>
      <p:ext uri="{BB962C8B-B14F-4D97-AF65-F5344CB8AC3E}">
        <p14:creationId xmlns:p14="http://schemas.microsoft.com/office/powerpoint/2010/main" val="975328168"/>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68325"/>
            <a:ext cx="8229600" cy="4525963"/>
          </a:xfrm>
        </p:spPr>
        <p:txBody>
          <a:bodyPr/>
          <a:lstStyle/>
          <a:p>
            <a:pPr marL="0" indent="0">
              <a:buNone/>
            </a:pPr>
            <a:r>
              <a:rPr lang="en-US" altLang="zh-HK" dirty="0" smtClean="0"/>
              <a:t>1. BBC </a:t>
            </a:r>
            <a:r>
              <a:rPr lang="en-US" altLang="zh-HK" dirty="0"/>
              <a:t>Learning English</a:t>
            </a:r>
            <a:endParaRPr lang="en-US" altLang="zh-HK" dirty="0">
              <a:hlinkClick r:id="rId2"/>
            </a:endParaRPr>
          </a:p>
          <a:p>
            <a:pPr marL="0" indent="0">
              <a:buNone/>
            </a:pPr>
            <a:r>
              <a:rPr lang="en-US" altLang="zh-HK" dirty="0">
                <a:hlinkClick r:id="rId2"/>
              </a:rPr>
              <a:t>http://www.bbc.co.uk/learningenglish</a:t>
            </a:r>
            <a:endParaRPr lang="en-US" altLang="zh-HK" dirty="0"/>
          </a:p>
          <a:p>
            <a:endParaRPr lang="en-US" sz="2600" dirty="0" smtClean="0"/>
          </a:p>
          <a:p>
            <a:r>
              <a:rPr lang="en-US" sz="2600" dirty="0" smtClean="0"/>
              <a:t>Under the </a:t>
            </a:r>
            <a:r>
              <a:rPr lang="en-US" sz="2600" smtClean="0"/>
              <a:t>‘</a:t>
            </a:r>
            <a:r>
              <a:rPr lang="en-US" sz="2600" smtClean="0"/>
              <a:t>Feature’ </a:t>
            </a:r>
            <a:r>
              <a:rPr lang="en-US" sz="2600" dirty="0" smtClean="0"/>
              <a:t>tab, you will find a  selection of authentic materials for use in class:</a:t>
            </a:r>
          </a:p>
          <a:p>
            <a:r>
              <a:rPr lang="en-US" sz="2600" dirty="0" smtClean="0"/>
              <a:t>‘News Report’ provides 30-second-long audio news stories from the BBC (supplemented by preliminary reading exercises, vocabulary lists and transcripts)</a:t>
            </a:r>
          </a:p>
          <a:p>
            <a:r>
              <a:rPr lang="en-US" sz="2600" dirty="0" smtClean="0"/>
              <a:t>‘</a:t>
            </a:r>
            <a:r>
              <a:rPr lang="en-US" sz="2600" dirty="0" err="1" smtClean="0"/>
              <a:t>LingoHack</a:t>
            </a:r>
            <a:r>
              <a:rPr lang="en-US" sz="2600" dirty="0" smtClean="0"/>
              <a:t>’ provides video news bulletins (three/four-minute-long each) for students to learn English through watching and listening</a:t>
            </a:r>
            <a:endParaRPr lang="en-US" sz="2600" dirty="0"/>
          </a:p>
        </p:txBody>
      </p:sp>
    </p:spTree>
    <p:extLst>
      <p:ext uri="{BB962C8B-B14F-4D97-AF65-F5344CB8AC3E}">
        <p14:creationId xmlns:p14="http://schemas.microsoft.com/office/powerpoint/2010/main" val="3973984256"/>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33450" y="103950"/>
            <a:ext cx="8229600" cy="4741182"/>
          </a:xfrm>
        </p:spPr>
        <p:txBody>
          <a:bodyPr/>
          <a:lstStyle/>
          <a:p>
            <a:pPr marL="0" indent="0">
              <a:buNone/>
            </a:pPr>
            <a:r>
              <a:rPr lang="en-US" altLang="zh-HK" dirty="0" smtClean="0"/>
              <a:t>2. English Central</a:t>
            </a:r>
          </a:p>
          <a:p>
            <a:pPr marL="0" indent="0">
              <a:buNone/>
            </a:pPr>
            <a:r>
              <a:rPr lang="en-US" altLang="zh-HK" dirty="0" smtClean="0">
                <a:hlinkClick r:id="rId2"/>
              </a:rPr>
              <a:t>www.englishcentral.com</a:t>
            </a:r>
            <a:endParaRPr lang="en-US" altLang="zh-HK" dirty="0" smtClean="0"/>
          </a:p>
          <a:p>
            <a:pPr marL="0" indent="0">
              <a:buNone/>
            </a:pPr>
            <a:endParaRPr lang="en-US" altLang="zh-HK" dirty="0" smtClean="0"/>
          </a:p>
          <a:p>
            <a:r>
              <a:rPr lang="en-US" altLang="zh-HK" sz="2600" dirty="0" smtClean="0"/>
              <a:t>Provides minute-long videos on a range of topics including ‘Business English’, ‘Media English etc.</a:t>
            </a:r>
          </a:p>
          <a:p>
            <a:r>
              <a:rPr lang="en-US" altLang="zh-HK" sz="2600" dirty="0" smtClean="0"/>
              <a:t>Other features include clicking on words in the subtitles (as they’re being played) to reveal definitions and example sentences, and assessing readers’ pronunciation of particular phrases and words</a:t>
            </a:r>
            <a:endParaRPr lang="en-US" altLang="zh-HK" sz="2600" dirty="0"/>
          </a:p>
          <a:p>
            <a:pPr marL="0" indent="0">
              <a:buNone/>
            </a:pPr>
            <a:endParaRPr lang="en-US" altLang="zh-HK" dirty="0" smtClean="0"/>
          </a:p>
          <a:p>
            <a:endParaRPr lang="zh-HK" altLang="en-US" dirty="0"/>
          </a:p>
        </p:txBody>
      </p:sp>
    </p:spTree>
    <p:extLst>
      <p:ext uri="{BB962C8B-B14F-4D97-AF65-F5344CB8AC3E}">
        <p14:creationId xmlns:p14="http://schemas.microsoft.com/office/powerpoint/2010/main" val="3064610053"/>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60990"/>
            <a:ext cx="8871045" cy="1143000"/>
          </a:xfrm>
        </p:spPr>
        <p:txBody>
          <a:bodyPr/>
          <a:lstStyle/>
          <a:p>
            <a:r>
              <a:rPr lang="en-US" altLang="zh-HK" sz="3600" dirty="0" smtClean="0"/>
              <a:t>Some other possible activities/assignments…</a:t>
            </a:r>
            <a:endParaRPr lang="zh-HK" altLang="en-US" sz="3600" dirty="0"/>
          </a:p>
        </p:txBody>
      </p:sp>
      <p:sp>
        <p:nvSpPr>
          <p:cNvPr id="3" name="Content Placeholder 2"/>
          <p:cNvSpPr>
            <a:spLocks noGrp="1"/>
          </p:cNvSpPr>
          <p:nvPr>
            <p:ph idx="1"/>
          </p:nvPr>
        </p:nvSpPr>
        <p:spPr>
          <a:xfrm>
            <a:off x="143301" y="1572904"/>
            <a:ext cx="8823278" cy="4650475"/>
          </a:xfrm>
        </p:spPr>
        <p:txBody>
          <a:bodyPr/>
          <a:lstStyle/>
          <a:p>
            <a:r>
              <a:rPr lang="en-US" altLang="zh-HK" dirty="0" smtClean="0"/>
              <a:t>1. Newspaper Cutting</a:t>
            </a:r>
          </a:p>
          <a:p>
            <a:r>
              <a:rPr lang="en-US" altLang="zh-HK" dirty="0" smtClean="0"/>
              <a:t>- </a:t>
            </a:r>
            <a:r>
              <a:rPr lang="en-US" altLang="zh-HK" dirty="0" err="1" smtClean="0"/>
              <a:t>Summarise</a:t>
            </a:r>
            <a:r>
              <a:rPr lang="en-US" altLang="zh-HK" dirty="0" smtClean="0"/>
              <a:t> the article</a:t>
            </a:r>
          </a:p>
          <a:p>
            <a:r>
              <a:rPr lang="en-US" altLang="zh-HK" dirty="0" smtClean="0"/>
              <a:t>- Look in the dictionary for synonyms </a:t>
            </a:r>
          </a:p>
          <a:p>
            <a:r>
              <a:rPr lang="en-US" altLang="zh-HK" dirty="0" smtClean="0"/>
              <a:t>- Comment on writer’s tone/attitude </a:t>
            </a:r>
          </a:p>
          <a:p>
            <a:r>
              <a:rPr lang="en-US" altLang="zh-HK" dirty="0" smtClean="0"/>
              <a:t>- Ask students to paraphrase one paragraph </a:t>
            </a:r>
          </a:p>
          <a:p>
            <a:r>
              <a:rPr lang="en-US" altLang="zh-HK" dirty="0" smtClean="0"/>
              <a:t>- Pair work: Set questions to challenge other classmates</a:t>
            </a:r>
          </a:p>
        </p:txBody>
      </p:sp>
    </p:spTree>
    <p:extLst>
      <p:ext uri="{BB962C8B-B14F-4D97-AF65-F5344CB8AC3E}">
        <p14:creationId xmlns:p14="http://schemas.microsoft.com/office/powerpoint/2010/main" val="39806801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16258" y="227678"/>
            <a:ext cx="8229600" cy="679622"/>
          </a:xfrm>
        </p:spPr>
        <p:txBody>
          <a:bodyPr/>
          <a:lstStyle/>
          <a:p>
            <a:r>
              <a:rPr lang="en-US" altLang="zh-HK" dirty="0" smtClean="0"/>
              <a:t>Text 1</a:t>
            </a:r>
            <a:endParaRPr lang="zh-HK" altLang="en-US" dirty="0"/>
          </a:p>
        </p:txBody>
      </p:sp>
      <p:sp>
        <p:nvSpPr>
          <p:cNvPr id="3" name="Content Placeholder 2"/>
          <p:cNvSpPr>
            <a:spLocks noGrp="1"/>
          </p:cNvSpPr>
          <p:nvPr>
            <p:ph idx="1"/>
          </p:nvPr>
        </p:nvSpPr>
        <p:spPr>
          <a:xfrm>
            <a:off x="123568" y="939760"/>
            <a:ext cx="8909221" cy="5183659"/>
          </a:xfrm>
        </p:spPr>
        <p:txBody>
          <a:bodyPr/>
          <a:lstStyle/>
          <a:p>
            <a:r>
              <a:rPr lang="en-US" altLang="zh-HK" sz="2800" dirty="0" smtClean="0"/>
              <a:t>Reading Passage: 10 Common Superstitions </a:t>
            </a:r>
          </a:p>
          <a:p>
            <a:r>
              <a:rPr lang="en-US" altLang="zh-HK" sz="2800" dirty="0" smtClean="0"/>
              <a:t>Written in short paragraphs (around 15 words to 35 words per paragraph, including the sub-headings) </a:t>
            </a:r>
          </a:p>
          <a:p>
            <a:r>
              <a:rPr lang="en-US" altLang="zh-HK" sz="2800" dirty="0" smtClean="0"/>
              <a:t>Candidates are likely to approach the texts with some degree of interest. </a:t>
            </a:r>
          </a:p>
          <a:p>
            <a:r>
              <a:rPr lang="en-US" altLang="zh-HK" sz="2800" dirty="0" smtClean="0"/>
              <a:t>Candidates may have some prior knowledge of the superstitions mentioned.</a:t>
            </a:r>
          </a:p>
          <a:p>
            <a:r>
              <a:rPr lang="en-US" altLang="zh-HK" sz="2800" dirty="0"/>
              <a:t>The points are straightforward and the words are comparatively simple. </a:t>
            </a:r>
          </a:p>
          <a:p>
            <a:endParaRPr lang="zh-HK" altLang="en-US" sz="2800" dirty="0"/>
          </a:p>
        </p:txBody>
      </p:sp>
    </p:spTree>
    <p:extLst>
      <p:ext uri="{BB962C8B-B14F-4D97-AF65-F5344CB8AC3E}">
        <p14:creationId xmlns:p14="http://schemas.microsoft.com/office/powerpoint/2010/main" val="19700129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97891" y="409433"/>
            <a:ext cx="8659505" cy="5500048"/>
          </a:xfrm>
        </p:spPr>
        <p:txBody>
          <a:bodyPr/>
          <a:lstStyle/>
          <a:p>
            <a:r>
              <a:rPr lang="en-US" altLang="zh-HK" sz="2400" dirty="0" smtClean="0"/>
              <a:t>2. </a:t>
            </a:r>
            <a:r>
              <a:rPr lang="en-US" altLang="zh-HK" sz="2400" dirty="0" err="1" smtClean="0"/>
              <a:t>Dictogloss</a:t>
            </a:r>
            <a:endParaRPr lang="en-US" altLang="zh-HK" sz="2400" dirty="0" smtClean="0"/>
          </a:p>
          <a:p>
            <a:r>
              <a:rPr lang="en-US" altLang="zh-HK" sz="2400" dirty="0" err="1"/>
              <a:t>Dictogloss</a:t>
            </a:r>
            <a:r>
              <a:rPr lang="en-US" altLang="zh-HK" sz="2400" dirty="0"/>
              <a:t> is a technique in which the teacher reads a short text and the learners make brief notes and then try to reconstruct the text in groups. </a:t>
            </a:r>
            <a:endParaRPr lang="en-US" altLang="zh-HK" sz="2400" dirty="0" smtClean="0"/>
          </a:p>
          <a:p>
            <a:r>
              <a:rPr lang="en-US" altLang="zh-HK" sz="2400" dirty="0" smtClean="0"/>
              <a:t>The </a:t>
            </a:r>
            <a:r>
              <a:rPr lang="en-US" altLang="zh-HK" sz="2400" dirty="0"/>
              <a:t>aim is not to reproduce the text word for word, but to convey the meaning and style of the text as closely as possible. </a:t>
            </a:r>
            <a:endParaRPr lang="en-US" altLang="zh-HK" sz="2400" dirty="0" smtClean="0"/>
          </a:p>
          <a:p>
            <a:r>
              <a:rPr lang="en-US" altLang="zh-HK" sz="2400" dirty="0" smtClean="0"/>
              <a:t>Students should focus on </a:t>
            </a:r>
            <a:r>
              <a:rPr lang="en-US" altLang="zh-HK" sz="2400" dirty="0"/>
              <a:t>precise meaning, as well as on correct use of grammar. </a:t>
            </a:r>
            <a:endParaRPr lang="zh-HK" altLang="en-US" sz="2400" dirty="0"/>
          </a:p>
        </p:txBody>
      </p:sp>
    </p:spTree>
    <p:extLst>
      <p:ext uri="{BB962C8B-B14F-4D97-AF65-F5344CB8AC3E}">
        <p14:creationId xmlns:p14="http://schemas.microsoft.com/office/powerpoint/2010/main" val="1663230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70848" y="218364"/>
            <a:ext cx="8229600" cy="435046"/>
          </a:xfrm>
        </p:spPr>
        <p:txBody>
          <a:bodyPr/>
          <a:lstStyle/>
          <a:p>
            <a:r>
              <a:rPr lang="en-US" altLang="zh-HK" dirty="0" smtClean="0"/>
              <a:t>Example:</a:t>
            </a:r>
            <a:endParaRPr lang="zh-HK" altLang="en-US" dirty="0"/>
          </a:p>
        </p:txBody>
      </p:sp>
      <p:sp>
        <p:nvSpPr>
          <p:cNvPr id="3" name="Content Placeholder 2"/>
          <p:cNvSpPr>
            <a:spLocks noGrp="1"/>
          </p:cNvSpPr>
          <p:nvPr>
            <p:ph idx="1"/>
          </p:nvPr>
        </p:nvSpPr>
        <p:spPr>
          <a:xfrm>
            <a:off x="225188" y="794983"/>
            <a:ext cx="8577617" cy="5141794"/>
          </a:xfrm>
        </p:spPr>
        <p:txBody>
          <a:bodyPr/>
          <a:lstStyle/>
          <a:p>
            <a:r>
              <a:rPr lang="en-US" altLang="zh-HK" sz="2000" dirty="0"/>
              <a:t>1 Show a photo of a </a:t>
            </a:r>
            <a:r>
              <a:rPr lang="en-US" altLang="zh-HK" sz="2000" dirty="0" smtClean="0"/>
              <a:t>beach, </a:t>
            </a:r>
            <a:r>
              <a:rPr lang="en-US" altLang="zh-HK" sz="2000" dirty="0"/>
              <a:t>to set the scene and establish key vocabulary. </a:t>
            </a:r>
            <a:endParaRPr lang="en-US" altLang="zh-HK" sz="2000" dirty="0" smtClean="0"/>
          </a:p>
          <a:p>
            <a:r>
              <a:rPr lang="en-US" altLang="zh-HK" sz="2000" dirty="0" smtClean="0"/>
              <a:t>2 </a:t>
            </a:r>
            <a:r>
              <a:rPr lang="en-US" altLang="zh-HK" sz="2000" dirty="0"/>
              <a:t>Read the text once through at normal speed. Learners listen but don’t write anything. </a:t>
            </a:r>
            <a:endParaRPr lang="en-US" altLang="zh-HK" sz="2000" dirty="0" smtClean="0"/>
          </a:p>
          <a:p>
            <a:r>
              <a:rPr lang="en-US" altLang="zh-HK" sz="2000" dirty="0" smtClean="0"/>
              <a:t>3 </a:t>
            </a:r>
            <a:r>
              <a:rPr lang="en-US" altLang="zh-HK" sz="2000" dirty="0"/>
              <a:t>Read the text again at normal speed, but </a:t>
            </a:r>
            <a:r>
              <a:rPr lang="en-US" altLang="zh-HK" sz="2000" dirty="0" smtClean="0"/>
              <a:t>learners need </a:t>
            </a:r>
            <a:r>
              <a:rPr lang="en-US" altLang="zh-HK" sz="2000" dirty="0"/>
              <a:t>to make brief </a:t>
            </a:r>
            <a:r>
              <a:rPr lang="en-US" altLang="zh-HK" sz="2000" dirty="0" smtClean="0"/>
              <a:t>notes.</a:t>
            </a:r>
          </a:p>
          <a:p>
            <a:r>
              <a:rPr lang="en-US" altLang="zh-HK" sz="2000" dirty="0" smtClean="0"/>
              <a:t> 4 </a:t>
            </a:r>
            <a:r>
              <a:rPr lang="en-US" altLang="zh-HK" sz="2000" dirty="0"/>
              <a:t>Learners sit in small groups and compare their notes. Working together, they try to reconstruct the </a:t>
            </a:r>
            <a:r>
              <a:rPr lang="en-US" altLang="zh-HK" sz="2000" dirty="0" smtClean="0"/>
              <a:t>text. </a:t>
            </a:r>
            <a:r>
              <a:rPr lang="en-US" altLang="zh-HK" sz="2000" dirty="0"/>
              <a:t>It doesn’t need to be precisely the same as the original, but it should convey the meaning as closely as possible and also keep the same style. </a:t>
            </a:r>
            <a:endParaRPr lang="en-US" altLang="zh-HK" sz="2000" dirty="0" smtClean="0"/>
          </a:p>
          <a:p>
            <a:r>
              <a:rPr lang="en-US" altLang="zh-HK" sz="2000" dirty="0" smtClean="0"/>
              <a:t>5 </a:t>
            </a:r>
            <a:r>
              <a:rPr lang="en-US" altLang="zh-HK" sz="2000" dirty="0"/>
              <a:t>One person from each group shows their </a:t>
            </a:r>
            <a:r>
              <a:rPr lang="en-US" altLang="zh-HK" sz="2000" dirty="0" smtClean="0"/>
              <a:t>version. </a:t>
            </a:r>
            <a:r>
              <a:rPr lang="en-US" altLang="zh-HK" sz="2000" dirty="0"/>
              <a:t>The others comment on it and correct any </a:t>
            </a:r>
            <a:r>
              <a:rPr lang="en-US" altLang="zh-HK" sz="2000" dirty="0" smtClean="0"/>
              <a:t>grammatical/spelling </a:t>
            </a:r>
            <a:r>
              <a:rPr lang="en-US" altLang="zh-HK" sz="2000" dirty="0"/>
              <a:t>errors. </a:t>
            </a:r>
            <a:endParaRPr lang="en-US" altLang="zh-HK" sz="2000" dirty="0" smtClean="0"/>
          </a:p>
          <a:p>
            <a:r>
              <a:rPr lang="en-US" altLang="zh-HK" sz="2000" dirty="0" smtClean="0"/>
              <a:t>6 </a:t>
            </a:r>
            <a:r>
              <a:rPr lang="en-US" altLang="zh-HK" sz="2000" dirty="0"/>
              <a:t>Show the class the original story to compare, and focus on any features of vocabulary </a:t>
            </a:r>
            <a:r>
              <a:rPr lang="en-US" altLang="zh-HK" sz="2000" dirty="0" smtClean="0"/>
              <a:t>or </a:t>
            </a:r>
            <a:r>
              <a:rPr lang="en-US" altLang="zh-HK" sz="2000" dirty="0"/>
              <a:t>grammar </a:t>
            </a:r>
            <a:endParaRPr lang="zh-HK" altLang="en-US" sz="2000" dirty="0"/>
          </a:p>
        </p:txBody>
      </p:sp>
    </p:spTree>
    <p:extLst>
      <p:ext uri="{BB962C8B-B14F-4D97-AF65-F5344CB8AC3E}">
        <p14:creationId xmlns:p14="http://schemas.microsoft.com/office/powerpoint/2010/main" val="11080626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40674" y="-208534"/>
            <a:ext cx="8229600" cy="1143000"/>
          </a:xfrm>
        </p:spPr>
        <p:txBody>
          <a:bodyPr/>
          <a:lstStyle/>
          <a:p>
            <a:r>
              <a:rPr lang="en-US" altLang="zh-HK" dirty="0" smtClean="0"/>
              <a:t>Speaker’s Box</a:t>
            </a:r>
            <a:endParaRPr lang="zh-HK" altLang="en-US" dirty="0"/>
          </a:p>
        </p:txBody>
      </p:sp>
      <p:sp>
        <p:nvSpPr>
          <p:cNvPr id="4" name="Rounded Rectangle 3"/>
          <p:cNvSpPr/>
          <p:nvPr/>
        </p:nvSpPr>
        <p:spPr>
          <a:xfrm>
            <a:off x="6014251" y="669841"/>
            <a:ext cx="2419350" cy="142875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HK" dirty="0" smtClean="0">
                <a:solidFill>
                  <a:srgbClr val="002060"/>
                </a:solidFill>
              </a:rPr>
              <a:t>1-min individual response…and more!</a:t>
            </a:r>
            <a:endParaRPr lang="zh-HK" altLang="en-US" dirty="0">
              <a:solidFill>
                <a:srgbClr val="002060"/>
              </a:solidFill>
            </a:endParaRPr>
          </a:p>
        </p:txBody>
      </p:sp>
      <p:sp>
        <p:nvSpPr>
          <p:cNvPr id="6" name="Content Placeholder 2"/>
          <p:cNvSpPr>
            <a:spLocks noGrp="1"/>
          </p:cNvSpPr>
          <p:nvPr>
            <p:ph idx="1"/>
          </p:nvPr>
        </p:nvSpPr>
        <p:spPr>
          <a:xfrm>
            <a:off x="173675" y="2295975"/>
            <a:ext cx="8686800" cy="3725863"/>
          </a:xfrm>
        </p:spPr>
        <p:txBody>
          <a:bodyPr/>
          <a:lstStyle/>
          <a:p>
            <a:r>
              <a:rPr lang="en-US" altLang="zh-HK" sz="2000" dirty="0"/>
              <a:t>Topics include decisions, </a:t>
            </a:r>
            <a:r>
              <a:rPr lang="en-US" altLang="zh-HK" sz="2000" dirty="0" err="1" smtClean="0"/>
              <a:t>favourite</a:t>
            </a:r>
            <a:r>
              <a:rPr lang="en-US" altLang="zh-HK" sz="2000" dirty="0" smtClean="0"/>
              <a:t> </a:t>
            </a:r>
            <a:r>
              <a:rPr lang="en-US" altLang="zh-HK" sz="2000" dirty="0"/>
              <a:t>things, steps in a simple process, descriptions of real life photos and more. </a:t>
            </a:r>
            <a:endParaRPr lang="en-US" altLang="zh-HK" sz="2000" dirty="0" smtClean="0"/>
          </a:p>
          <a:p>
            <a:r>
              <a:rPr lang="en-US" altLang="zh-HK" sz="2000" dirty="0"/>
              <a:t>Language- Receptive language skills are used when students listen to the answers of peers or process a question read aloud. </a:t>
            </a:r>
            <a:endParaRPr lang="en-US" altLang="zh-HK" sz="2000" dirty="0" smtClean="0"/>
          </a:p>
          <a:p>
            <a:r>
              <a:rPr lang="en-US" altLang="zh-HK" sz="2000" dirty="0" smtClean="0"/>
              <a:t>Language- </a:t>
            </a:r>
            <a:r>
              <a:rPr lang="en-US" altLang="zh-HK" sz="2000" dirty="0"/>
              <a:t>Expressive language skills are used when students answer the prompt </a:t>
            </a:r>
            <a:r>
              <a:rPr lang="en-US" altLang="zh-HK" sz="2000" dirty="0" smtClean="0"/>
              <a:t>cards.</a:t>
            </a:r>
          </a:p>
          <a:p>
            <a:r>
              <a:rPr lang="en-US" altLang="zh-HK" sz="2000" dirty="0" smtClean="0"/>
              <a:t>Vocabulary – There are cards that only include pictures. Students can brainstorm vocabulary that can describe the picture</a:t>
            </a:r>
          </a:p>
          <a:p>
            <a:r>
              <a:rPr lang="en-US" altLang="zh-HK" sz="2000" dirty="0" smtClean="0"/>
              <a:t>Logical thinking – Step-related questions </a:t>
            </a:r>
            <a:r>
              <a:rPr lang="en-US" altLang="zh-HK" sz="2000" dirty="0" smtClean="0">
                <a:sym typeface="Wingdings" pitchFamily="2" charset="2"/>
              </a:rPr>
              <a:t> Are the steps logical? What verbs can be used to describe the steps? </a:t>
            </a:r>
            <a:r>
              <a:rPr lang="en-US" altLang="zh-HK" sz="2000" dirty="0"/>
              <a:t> </a:t>
            </a:r>
            <a:endParaRPr lang="en-US" altLang="zh-HK" sz="2000" dirty="0" smtClean="0"/>
          </a:p>
          <a:p>
            <a:r>
              <a:rPr lang="en-US" altLang="zh-HK" sz="2000" dirty="0" smtClean="0"/>
              <a:t>Next step : Ask students to set questions!</a:t>
            </a:r>
            <a:r>
              <a:rPr lang="en-US" altLang="zh-HK" sz="2000" dirty="0"/>
              <a:t/>
            </a:r>
            <a:br>
              <a:rPr lang="en-US" altLang="zh-HK" sz="2000" dirty="0"/>
            </a:br>
            <a:endParaRPr lang="zh-HK" altLang="en-US" sz="2000" dirty="0"/>
          </a:p>
        </p:txBody>
      </p:sp>
      <p:grpSp>
        <p:nvGrpSpPr>
          <p:cNvPr id="23" name="Group 22"/>
          <p:cNvGrpSpPr/>
          <p:nvPr/>
        </p:nvGrpSpPr>
        <p:grpSpPr>
          <a:xfrm>
            <a:off x="1378075" y="902525"/>
            <a:ext cx="3033607" cy="1376326"/>
            <a:chOff x="1389950" y="902525"/>
            <a:chExt cx="3033607" cy="1376326"/>
          </a:xfrm>
        </p:grpSpPr>
        <p:sp>
          <p:nvSpPr>
            <p:cNvPr id="21" name="Rectangle 20"/>
            <p:cNvSpPr/>
            <p:nvPr/>
          </p:nvSpPr>
          <p:spPr>
            <a:xfrm>
              <a:off x="3586341" y="1616555"/>
              <a:ext cx="475013" cy="364795"/>
            </a:xfrm>
            <a:prstGeom prst="rect">
              <a:avLst/>
            </a:prstGeom>
            <a:solidFill>
              <a:schemeClr val="bg1"/>
            </a:solidFill>
            <a:ln w="12700">
              <a:solidFill>
                <a:srgbClr val="FFFF00"/>
              </a:solidFill>
            </a:ln>
            <a:effectLst>
              <a:outerShdw blurRad="50800" dist="38100" algn="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ube 2"/>
            <p:cNvSpPr/>
            <p:nvPr/>
          </p:nvSpPr>
          <p:spPr>
            <a:xfrm>
              <a:off x="2149434" y="902525"/>
              <a:ext cx="1520041" cy="1124815"/>
            </a:xfrm>
            <a:prstGeom prst="cube">
              <a:avLst/>
            </a:prstGeom>
            <a:noFill/>
            <a:ln>
              <a:solidFill>
                <a:srgbClr val="000000"/>
              </a:solidFill>
            </a:ln>
            <a:effectLst>
              <a:outerShdw blurRad="50800" dist="38100" dir="10800000" algn="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Oval 4"/>
            <p:cNvSpPr/>
            <p:nvPr/>
          </p:nvSpPr>
          <p:spPr>
            <a:xfrm>
              <a:off x="2505692" y="938150"/>
              <a:ext cx="831273" cy="218952"/>
            </a:xfrm>
            <a:prstGeom prst="ellipse">
              <a:avLst/>
            </a:prstGeom>
            <a:no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3521033" y="1713695"/>
              <a:ext cx="475013" cy="364795"/>
            </a:xfrm>
            <a:prstGeom prst="rect">
              <a:avLst/>
            </a:prstGeom>
            <a:solidFill>
              <a:schemeClr val="bg1"/>
            </a:solidFill>
            <a:ln w="12700">
              <a:solidFill>
                <a:srgbClr val="000000"/>
              </a:solidFill>
            </a:ln>
            <a:effectLst>
              <a:outerShdw blurRad="50800" dist="38100" algn="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p:cNvSpPr/>
            <p:nvPr/>
          </p:nvSpPr>
          <p:spPr>
            <a:xfrm>
              <a:off x="1389950" y="1770306"/>
              <a:ext cx="475013" cy="364795"/>
            </a:xfrm>
            <a:prstGeom prst="rect">
              <a:avLst/>
            </a:prstGeom>
            <a:solidFill>
              <a:schemeClr val="bg1"/>
            </a:solidFill>
            <a:ln w="12700">
              <a:solidFill>
                <a:srgbClr val="FF0000"/>
              </a:solidFill>
            </a:ln>
            <a:effectLst>
              <a:outerShdw blurRad="50800" dist="38100" algn="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p:cNvSpPr/>
            <p:nvPr/>
          </p:nvSpPr>
          <p:spPr>
            <a:xfrm>
              <a:off x="3948544" y="1862603"/>
              <a:ext cx="475013" cy="364795"/>
            </a:xfrm>
            <a:prstGeom prst="rect">
              <a:avLst/>
            </a:prstGeom>
            <a:solidFill>
              <a:schemeClr val="bg1"/>
            </a:solidFill>
            <a:ln w="12700">
              <a:solidFill>
                <a:srgbClr val="0070C0"/>
              </a:solidFill>
            </a:ln>
            <a:effectLst>
              <a:outerShdw blurRad="50800" dist="38100" algn="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p:cNvSpPr/>
            <p:nvPr/>
          </p:nvSpPr>
          <p:spPr>
            <a:xfrm rot="21351834">
              <a:off x="1647251" y="1914056"/>
              <a:ext cx="475013" cy="364795"/>
            </a:xfrm>
            <a:prstGeom prst="rect">
              <a:avLst/>
            </a:prstGeom>
            <a:solidFill>
              <a:schemeClr val="bg1"/>
            </a:solidFill>
            <a:ln w="12700">
              <a:solidFill>
                <a:srgbClr val="0070C0"/>
              </a:solidFill>
            </a:ln>
            <a:effectLst>
              <a:outerShdw blurRad="50800" dist="38100" algn="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p:cNvSpPr/>
            <p:nvPr/>
          </p:nvSpPr>
          <p:spPr>
            <a:xfrm>
              <a:off x="1795153" y="1798953"/>
              <a:ext cx="475013" cy="364795"/>
            </a:xfrm>
            <a:prstGeom prst="rect">
              <a:avLst/>
            </a:prstGeom>
            <a:solidFill>
              <a:schemeClr val="bg1"/>
            </a:solidFill>
            <a:ln w="12700">
              <a:solidFill>
                <a:srgbClr val="FFFF00"/>
              </a:solidFill>
            </a:ln>
            <a:effectLst>
              <a:outerShdw blurRad="50800" dist="38100" algn="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p:cNvSpPr/>
            <p:nvPr/>
          </p:nvSpPr>
          <p:spPr>
            <a:xfrm rot="306430">
              <a:off x="2149434" y="1838694"/>
              <a:ext cx="475013" cy="364795"/>
            </a:xfrm>
            <a:prstGeom prst="rect">
              <a:avLst/>
            </a:prstGeom>
            <a:solidFill>
              <a:schemeClr val="bg1"/>
            </a:solidFill>
            <a:ln w="12700">
              <a:solidFill>
                <a:srgbClr val="000000"/>
              </a:solidFill>
            </a:ln>
            <a:effectLst>
              <a:outerShdw blurRad="50800" dist="38100" algn="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p:cNvSpPr/>
            <p:nvPr/>
          </p:nvSpPr>
          <p:spPr>
            <a:xfrm rot="20944270">
              <a:off x="3619999" y="1838695"/>
              <a:ext cx="475013" cy="364795"/>
            </a:xfrm>
            <a:prstGeom prst="rect">
              <a:avLst/>
            </a:prstGeom>
            <a:solidFill>
              <a:schemeClr val="bg1"/>
            </a:solidFill>
            <a:ln w="12700">
              <a:solidFill>
                <a:srgbClr val="FF0000"/>
              </a:solidFill>
            </a:ln>
            <a:effectLst>
              <a:outerShdw blurRad="50800" dist="38100" algn="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7425396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6">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6">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6">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85351" y="197709"/>
            <a:ext cx="8229600" cy="6126163"/>
          </a:xfrm>
        </p:spPr>
        <p:txBody>
          <a:bodyPr/>
          <a:lstStyle/>
          <a:p>
            <a:r>
              <a:rPr lang="en-US" altLang="zh-HK" sz="3000" dirty="0"/>
              <a:t>‘Horseshoe’ may be something new to the students, but pictures are provided in the Answer Book. </a:t>
            </a:r>
          </a:p>
          <a:p>
            <a:r>
              <a:rPr lang="en-US" altLang="zh-HK" sz="3000" dirty="0" smtClean="0"/>
              <a:t>‘Magpie’ may also be an unfamiliar term, but this should not affect their attempt on Q.3: </a:t>
            </a:r>
          </a:p>
          <a:p>
            <a:pPr marL="0" indent="0">
              <a:buNone/>
            </a:pPr>
            <a:endParaRPr lang="en-US" altLang="zh-HK" sz="3000" dirty="0" smtClean="0"/>
          </a:p>
        </p:txBody>
      </p:sp>
      <p:sp>
        <p:nvSpPr>
          <p:cNvPr id="4" name="Rounded Rectangle 3"/>
          <p:cNvSpPr/>
          <p:nvPr/>
        </p:nvSpPr>
        <p:spPr>
          <a:xfrm>
            <a:off x="5408862" y="5108613"/>
            <a:ext cx="3497632" cy="86468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HK" dirty="0" smtClean="0">
                <a:solidFill>
                  <a:srgbClr val="002060"/>
                </a:solidFill>
              </a:rPr>
              <a:t>It’s bad luck to see one magpie, but it’s lucky to see two. </a:t>
            </a:r>
            <a:endParaRPr lang="zh-HK" altLang="en-US" dirty="0">
              <a:solidFill>
                <a:srgbClr val="002060"/>
              </a:solidFill>
            </a:endParaRPr>
          </a:p>
        </p:txBody>
      </p:sp>
      <p:grpSp>
        <p:nvGrpSpPr>
          <p:cNvPr id="12" name="Group 11"/>
          <p:cNvGrpSpPr/>
          <p:nvPr/>
        </p:nvGrpSpPr>
        <p:grpSpPr>
          <a:xfrm>
            <a:off x="439388" y="2719449"/>
            <a:ext cx="7982387" cy="2149434"/>
            <a:chOff x="439388" y="2719449"/>
            <a:chExt cx="7982387" cy="2149434"/>
          </a:xfrm>
        </p:grpSpPr>
        <p:grpSp>
          <p:nvGrpSpPr>
            <p:cNvPr id="5" name="Group 4"/>
            <p:cNvGrpSpPr/>
            <p:nvPr/>
          </p:nvGrpSpPr>
          <p:grpSpPr>
            <a:xfrm>
              <a:off x="572903" y="2848135"/>
              <a:ext cx="7848872" cy="1754326"/>
              <a:chOff x="323528" y="1268760"/>
              <a:chExt cx="7848872" cy="1754326"/>
            </a:xfrm>
          </p:grpSpPr>
          <p:sp>
            <p:nvSpPr>
              <p:cNvPr id="6" name="TextBox 5"/>
              <p:cNvSpPr txBox="1"/>
              <p:nvPr/>
            </p:nvSpPr>
            <p:spPr>
              <a:xfrm>
                <a:off x="323528" y="1268760"/>
                <a:ext cx="6120680" cy="1754326"/>
              </a:xfrm>
              <a:prstGeom prst="rect">
                <a:avLst/>
              </a:prstGeom>
              <a:noFill/>
            </p:spPr>
            <p:txBody>
              <a:bodyPr wrap="square" rtlCol="0">
                <a:spAutoFit/>
              </a:bodyPr>
              <a:lstStyle/>
              <a:p>
                <a:r>
                  <a:rPr lang="en-US" dirty="0" smtClean="0">
                    <a:solidFill>
                      <a:srgbClr val="000000"/>
                    </a:solidFill>
                    <a:latin typeface="Arial" panose="020B0604020202020204" pitchFamily="34" charset="0"/>
                    <a:cs typeface="Arial" panose="020B0604020202020204" pitchFamily="34" charset="0"/>
                  </a:rPr>
                  <a:t>3. Which of the following is a bad luck </a:t>
                </a:r>
                <a:r>
                  <a:rPr lang="en-US" dirty="0" err="1" smtClean="0">
                    <a:solidFill>
                      <a:srgbClr val="000000"/>
                    </a:solidFill>
                    <a:latin typeface="Arial" panose="020B0604020202020204" pitchFamily="34" charset="0"/>
                    <a:cs typeface="Arial" panose="020B0604020202020204" pitchFamily="34" charset="0"/>
                  </a:rPr>
                  <a:t>superstitution</a:t>
                </a:r>
                <a:r>
                  <a:rPr lang="en-US" dirty="0" smtClean="0">
                    <a:solidFill>
                      <a:srgbClr val="000000"/>
                    </a:solidFill>
                    <a:latin typeface="Arial" panose="020B0604020202020204" pitchFamily="34" charset="0"/>
                    <a:cs typeface="Arial" panose="020B0604020202020204" pitchFamily="34" charset="0"/>
                  </a:rPr>
                  <a:t>?</a:t>
                </a:r>
              </a:p>
              <a:p>
                <a:endParaRPr lang="en-US" dirty="0">
                  <a:solidFill>
                    <a:srgbClr val="000000"/>
                  </a:solidFill>
                  <a:latin typeface="Arial" panose="020B0604020202020204" pitchFamily="34" charset="0"/>
                  <a:cs typeface="Arial" panose="020B0604020202020204" pitchFamily="34" charset="0"/>
                </a:endParaRPr>
              </a:p>
              <a:p>
                <a:r>
                  <a:rPr lang="en-US" dirty="0" smtClean="0">
                    <a:solidFill>
                      <a:srgbClr val="000000"/>
                    </a:solidFill>
                    <a:latin typeface="Arial" panose="020B0604020202020204" pitchFamily="34" charset="0"/>
                    <a:cs typeface="Arial" panose="020B0604020202020204" pitchFamily="34" charset="0"/>
                  </a:rPr>
                  <a:t>     A.	catching a leaf</a:t>
                </a:r>
              </a:p>
              <a:p>
                <a:r>
                  <a:rPr lang="en-US" dirty="0" smtClean="0">
                    <a:solidFill>
                      <a:srgbClr val="000000"/>
                    </a:solidFill>
                    <a:latin typeface="Arial" panose="020B0604020202020204" pitchFamily="34" charset="0"/>
                    <a:cs typeface="Arial" panose="020B0604020202020204" pitchFamily="34" charset="0"/>
                  </a:rPr>
                  <a:t>     B.	seeing a magpie</a:t>
                </a:r>
              </a:p>
              <a:p>
                <a:r>
                  <a:rPr lang="en-US" dirty="0">
                    <a:solidFill>
                      <a:srgbClr val="000000"/>
                    </a:solidFill>
                    <a:latin typeface="Arial" panose="020B0604020202020204" pitchFamily="34" charset="0"/>
                    <a:cs typeface="Arial" panose="020B0604020202020204" pitchFamily="34" charset="0"/>
                  </a:rPr>
                  <a:t> </a:t>
                </a:r>
                <a:r>
                  <a:rPr lang="en-US" dirty="0" smtClean="0">
                    <a:solidFill>
                      <a:srgbClr val="000000"/>
                    </a:solidFill>
                    <a:latin typeface="Arial" panose="020B0604020202020204" pitchFamily="34" charset="0"/>
                    <a:cs typeface="Arial" panose="020B0604020202020204" pitchFamily="34" charset="0"/>
                  </a:rPr>
                  <a:t>    C.	holding a closed umbrella</a:t>
                </a:r>
              </a:p>
              <a:p>
                <a:r>
                  <a:rPr lang="en-US" dirty="0">
                    <a:solidFill>
                      <a:srgbClr val="000000"/>
                    </a:solidFill>
                    <a:latin typeface="Arial" panose="020B0604020202020204" pitchFamily="34" charset="0"/>
                    <a:cs typeface="Arial" panose="020B0604020202020204" pitchFamily="34" charset="0"/>
                  </a:rPr>
                  <a:t> </a:t>
                </a:r>
                <a:r>
                  <a:rPr lang="en-US" dirty="0" smtClean="0">
                    <a:solidFill>
                      <a:srgbClr val="000000"/>
                    </a:solidFill>
                    <a:latin typeface="Arial" panose="020B0604020202020204" pitchFamily="34" charset="0"/>
                    <a:cs typeface="Arial" panose="020B0604020202020204" pitchFamily="34" charset="0"/>
                  </a:rPr>
                  <a:t>    D.	finding a three leaf clover</a:t>
                </a:r>
                <a:endParaRPr lang="en-US" dirty="0">
                  <a:solidFill>
                    <a:srgbClr val="000000"/>
                  </a:solidFill>
                  <a:latin typeface="Arial" panose="020B0604020202020204" pitchFamily="34" charset="0"/>
                  <a:cs typeface="Arial" panose="020B0604020202020204" pitchFamily="34" charset="0"/>
                </a:endParaRPr>
              </a:p>
            </p:txBody>
          </p:sp>
          <p:sp>
            <p:nvSpPr>
              <p:cNvPr id="7" name="Oval 6"/>
              <p:cNvSpPr/>
              <p:nvPr/>
            </p:nvSpPr>
            <p:spPr>
              <a:xfrm>
                <a:off x="6156176" y="2708920"/>
                <a:ext cx="216024" cy="216024"/>
              </a:xfrm>
              <a:prstGeom prst="ellipse">
                <a:avLst/>
              </a:prstGeom>
              <a:noFill/>
              <a:ln w="19050">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00000"/>
                  </a:solidFill>
                </a:endParaRPr>
              </a:p>
            </p:txBody>
          </p:sp>
          <p:sp>
            <p:nvSpPr>
              <p:cNvPr id="8" name="Oval 7"/>
              <p:cNvSpPr/>
              <p:nvPr/>
            </p:nvSpPr>
            <p:spPr>
              <a:xfrm>
                <a:off x="6516216" y="2708920"/>
                <a:ext cx="216024" cy="216024"/>
              </a:xfrm>
              <a:prstGeom prst="ellipse">
                <a:avLst/>
              </a:prstGeom>
              <a:noFill/>
              <a:ln w="19050">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00000"/>
                  </a:solidFill>
                </a:endParaRPr>
              </a:p>
            </p:txBody>
          </p:sp>
          <p:sp>
            <p:nvSpPr>
              <p:cNvPr id="9" name="Oval 8"/>
              <p:cNvSpPr/>
              <p:nvPr/>
            </p:nvSpPr>
            <p:spPr>
              <a:xfrm>
                <a:off x="6876256" y="2708920"/>
                <a:ext cx="216024" cy="216024"/>
              </a:xfrm>
              <a:prstGeom prst="ellipse">
                <a:avLst/>
              </a:prstGeom>
              <a:noFill/>
              <a:ln w="19050">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00000"/>
                  </a:solidFill>
                </a:endParaRPr>
              </a:p>
            </p:txBody>
          </p:sp>
          <p:sp>
            <p:nvSpPr>
              <p:cNvPr id="10" name="Oval 9"/>
              <p:cNvSpPr/>
              <p:nvPr/>
            </p:nvSpPr>
            <p:spPr>
              <a:xfrm>
                <a:off x="7236296" y="2708920"/>
                <a:ext cx="216024" cy="216024"/>
              </a:xfrm>
              <a:prstGeom prst="ellipse">
                <a:avLst/>
              </a:prstGeom>
              <a:noFill/>
              <a:ln w="19050">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00000"/>
                  </a:solidFill>
                </a:endParaRPr>
              </a:p>
            </p:txBody>
          </p:sp>
          <p:sp>
            <p:nvSpPr>
              <p:cNvPr id="11" name="TextBox 10"/>
              <p:cNvSpPr txBox="1"/>
              <p:nvPr/>
            </p:nvSpPr>
            <p:spPr>
              <a:xfrm>
                <a:off x="6084168" y="2339588"/>
                <a:ext cx="2088232" cy="369332"/>
              </a:xfrm>
              <a:prstGeom prst="rect">
                <a:avLst/>
              </a:prstGeom>
              <a:noFill/>
            </p:spPr>
            <p:txBody>
              <a:bodyPr wrap="square" rtlCol="0">
                <a:spAutoFit/>
              </a:bodyPr>
              <a:lstStyle/>
              <a:p>
                <a:r>
                  <a:rPr lang="en-US" dirty="0" smtClean="0">
                    <a:solidFill>
                      <a:srgbClr val="000000"/>
                    </a:solidFill>
                    <a:latin typeface="Arial" panose="020B0604020202020204" pitchFamily="34" charset="0"/>
                    <a:cs typeface="Arial" panose="020B0604020202020204" pitchFamily="34" charset="0"/>
                  </a:rPr>
                  <a:t>A   B   C   D</a:t>
                </a:r>
                <a:endParaRPr lang="en-US" dirty="0">
                  <a:solidFill>
                    <a:srgbClr val="000000"/>
                  </a:solidFill>
                  <a:latin typeface="Arial" panose="020B0604020202020204" pitchFamily="34" charset="0"/>
                  <a:cs typeface="Arial" panose="020B0604020202020204" pitchFamily="34" charset="0"/>
                </a:endParaRPr>
              </a:p>
            </p:txBody>
          </p:sp>
        </p:grpSp>
        <p:sp>
          <p:nvSpPr>
            <p:cNvPr id="2" name="Rectangle 1"/>
            <p:cNvSpPr/>
            <p:nvPr/>
          </p:nvSpPr>
          <p:spPr>
            <a:xfrm>
              <a:off x="439388" y="2719449"/>
              <a:ext cx="7730835" cy="2149434"/>
            </a:xfrm>
            <a:prstGeom prst="rect">
              <a:avLst/>
            </a:prstGeom>
            <a:no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248759644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HK" dirty="0" smtClean="0"/>
              <a:t>Text 2</a:t>
            </a:r>
            <a:endParaRPr lang="zh-HK" altLang="en-US" dirty="0"/>
          </a:p>
        </p:txBody>
      </p:sp>
      <p:sp>
        <p:nvSpPr>
          <p:cNvPr id="3" name="Content Placeholder 2"/>
          <p:cNvSpPr>
            <a:spLocks noGrp="1"/>
          </p:cNvSpPr>
          <p:nvPr>
            <p:ph idx="1"/>
          </p:nvPr>
        </p:nvSpPr>
        <p:spPr>
          <a:xfrm>
            <a:off x="420130" y="1266567"/>
            <a:ext cx="8229600" cy="4525963"/>
          </a:xfrm>
        </p:spPr>
        <p:txBody>
          <a:bodyPr/>
          <a:lstStyle/>
          <a:p>
            <a:r>
              <a:rPr lang="en-US" altLang="zh-HK" dirty="0" smtClean="0"/>
              <a:t>This is an adapted version of an article published in the Skeptical Inquirer May/June 2003.</a:t>
            </a:r>
            <a:r>
              <a:rPr lang="zh-HK" altLang="en-US" dirty="0"/>
              <a:t> </a:t>
            </a:r>
            <a:r>
              <a:rPr lang="en-US" altLang="zh-HK" dirty="0" smtClean="0"/>
              <a:t>(“The </a:t>
            </a:r>
            <a:r>
              <a:rPr lang="en-US" altLang="zh-HK" dirty="0" smtClean="0"/>
              <a:t>Luck </a:t>
            </a:r>
            <a:r>
              <a:rPr lang="en-US" altLang="zh-HK" dirty="0" smtClean="0"/>
              <a:t>Factor” by Richard Wiseman </a:t>
            </a:r>
            <a:r>
              <a:rPr lang="en-US" altLang="zh-HK" dirty="0">
                <a:hlinkClick r:id="rId2"/>
              </a:rPr>
              <a:t>http://</a:t>
            </a:r>
            <a:r>
              <a:rPr lang="en-US" altLang="zh-HK" dirty="0" smtClean="0">
                <a:hlinkClick r:id="rId2"/>
              </a:rPr>
              <a:t>www.richardwiseman.com/resources/The_Luck_Factor.pdf</a:t>
            </a:r>
            <a:r>
              <a:rPr lang="en-US" altLang="zh-HK" dirty="0" smtClean="0"/>
              <a:t> )</a:t>
            </a:r>
          </a:p>
          <a:p>
            <a:r>
              <a:rPr lang="en-US" altLang="zh-HK" dirty="0" smtClean="0"/>
              <a:t>The text itself is not too challenging but some of the questions are challenging for Part A.</a:t>
            </a:r>
          </a:p>
        </p:txBody>
      </p:sp>
    </p:spTree>
    <p:extLst>
      <p:ext uri="{BB962C8B-B14F-4D97-AF65-F5344CB8AC3E}">
        <p14:creationId xmlns:p14="http://schemas.microsoft.com/office/powerpoint/2010/main" val="1411550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HK" dirty="0" smtClean="0"/>
              <a:t>Question Format</a:t>
            </a:r>
            <a:endParaRPr lang="zh-HK" altLang="en-US" dirty="0"/>
          </a:p>
        </p:txBody>
      </p:sp>
      <p:sp>
        <p:nvSpPr>
          <p:cNvPr id="3" name="Content Placeholder 2"/>
          <p:cNvSpPr>
            <a:spLocks noGrp="1"/>
          </p:cNvSpPr>
          <p:nvPr>
            <p:ph idx="1"/>
          </p:nvPr>
        </p:nvSpPr>
        <p:spPr>
          <a:xfrm>
            <a:off x="457200" y="1600200"/>
            <a:ext cx="8330540" cy="4525963"/>
          </a:xfrm>
        </p:spPr>
        <p:txBody>
          <a:bodyPr/>
          <a:lstStyle/>
          <a:p>
            <a:r>
              <a:rPr lang="en-US" altLang="zh-HK" dirty="0" smtClean="0"/>
              <a:t>2015: a majority of open-ended questions which require short/extended responses</a:t>
            </a:r>
          </a:p>
          <a:p>
            <a:r>
              <a:rPr lang="en-US" altLang="zh-HK" dirty="0" smtClean="0"/>
              <a:t>2016: Similar to 2012-2014 papers which included a wider variety of question formats </a:t>
            </a:r>
            <a:endParaRPr lang="zh-HK" altLang="en-US" dirty="0"/>
          </a:p>
        </p:txBody>
      </p:sp>
    </p:spTree>
    <p:extLst>
      <p:ext uri="{BB962C8B-B14F-4D97-AF65-F5344CB8AC3E}">
        <p14:creationId xmlns:p14="http://schemas.microsoft.com/office/powerpoint/2010/main" val="419481362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55325" y="1184575"/>
            <a:ext cx="8229600" cy="4525963"/>
          </a:xfrm>
        </p:spPr>
        <p:txBody>
          <a:bodyPr/>
          <a:lstStyle/>
          <a:p>
            <a:r>
              <a:rPr lang="en-US" altLang="zh-HK" dirty="0" smtClean="0"/>
              <a:t>New question format: M.C. cloze </a:t>
            </a:r>
          </a:p>
        </p:txBody>
      </p:sp>
      <p:grpSp>
        <p:nvGrpSpPr>
          <p:cNvPr id="5" name="Group 4"/>
          <p:cNvGrpSpPr/>
          <p:nvPr/>
        </p:nvGrpSpPr>
        <p:grpSpPr>
          <a:xfrm>
            <a:off x="368754" y="1853325"/>
            <a:ext cx="8784976" cy="4243249"/>
            <a:chOff x="107504" y="368950"/>
            <a:chExt cx="8784976" cy="4243249"/>
          </a:xfrm>
        </p:grpSpPr>
        <p:sp>
          <p:nvSpPr>
            <p:cNvPr id="6" name="TextBox 5"/>
            <p:cNvSpPr txBox="1"/>
            <p:nvPr/>
          </p:nvSpPr>
          <p:spPr>
            <a:xfrm>
              <a:off x="107504" y="734214"/>
              <a:ext cx="8784976" cy="3816429"/>
            </a:xfrm>
            <a:prstGeom prst="rect">
              <a:avLst/>
            </a:prstGeom>
            <a:noFill/>
            <a:ln>
              <a:noFill/>
            </a:ln>
          </p:spPr>
          <p:txBody>
            <a:bodyPr wrap="square" rtlCol="0">
              <a:spAutoFit/>
            </a:bodyPr>
            <a:lstStyle/>
            <a:p>
              <a:r>
                <a:rPr lang="en-US" sz="1400" dirty="0" smtClean="0">
                  <a:solidFill>
                    <a:srgbClr val="000000"/>
                  </a:solidFill>
                  <a:latin typeface="Arial" panose="020B0604020202020204" pitchFamily="34" charset="0"/>
                  <a:cs typeface="Arial" panose="020B0604020202020204" pitchFamily="34" charset="0"/>
                </a:rPr>
                <a:t>17. Complete the summary below by choosing the best answer that will complete the missing information. </a:t>
              </a:r>
            </a:p>
            <a:p>
              <a:r>
                <a:rPr lang="en-US" sz="1400" dirty="0" smtClean="0">
                  <a:solidFill>
                    <a:srgbClr val="000000"/>
                  </a:solidFill>
                  <a:latin typeface="Arial" panose="020B0604020202020204" pitchFamily="34" charset="0"/>
                  <a:cs typeface="Arial" panose="020B0604020202020204" pitchFamily="34" charset="0"/>
                </a:rPr>
                <a:t>      Blacken ONE circle only for each question.                                                                                 </a:t>
              </a:r>
              <a:r>
                <a:rPr lang="en-US" sz="1400" i="1" dirty="0" smtClean="0">
                  <a:solidFill>
                    <a:srgbClr val="000000"/>
                  </a:solidFill>
                  <a:latin typeface="Arial" panose="020B0604020202020204" pitchFamily="34" charset="0"/>
                  <a:cs typeface="Arial" panose="020B0604020202020204" pitchFamily="34" charset="0"/>
                </a:rPr>
                <a:t>(6 marks)</a:t>
              </a:r>
            </a:p>
            <a:p>
              <a:endParaRPr lang="en-US" sz="1400" dirty="0">
                <a:solidFill>
                  <a:srgbClr val="000000"/>
                </a:solidFill>
                <a:latin typeface="Arial" panose="020B0604020202020204" pitchFamily="34" charset="0"/>
                <a:cs typeface="Arial" panose="020B0604020202020204" pitchFamily="34" charset="0"/>
              </a:endParaRPr>
            </a:p>
            <a:p>
              <a:r>
                <a:rPr lang="en-US" sz="1400" dirty="0">
                  <a:solidFill>
                    <a:srgbClr val="000000"/>
                  </a:solidFill>
                  <a:latin typeface="Arial" panose="020B0604020202020204" pitchFamily="34" charset="0"/>
                  <a:cs typeface="Arial" panose="020B0604020202020204" pitchFamily="34" charset="0"/>
                </a:rPr>
                <a:t> </a:t>
              </a:r>
              <a:r>
                <a:rPr lang="en-US" sz="1400" dirty="0" smtClean="0">
                  <a:solidFill>
                    <a:srgbClr val="000000"/>
                  </a:solidFill>
                  <a:latin typeface="Arial" panose="020B0604020202020204" pitchFamily="34" charset="0"/>
                  <a:cs typeface="Arial" panose="020B0604020202020204" pitchFamily="34" charset="0"/>
                </a:rPr>
                <a:t>     Professor Wiseman’s study into the nature of luck has revealed that, to a large extent, people </a:t>
              </a:r>
              <a:r>
                <a:rPr lang="en-US" sz="1400" u="sng" dirty="0" smtClean="0">
                  <a:solidFill>
                    <a:srgbClr val="000000"/>
                  </a:solidFill>
                  <a:latin typeface="Arial" panose="020B0604020202020204" pitchFamily="34" charset="0"/>
                  <a:cs typeface="Arial" panose="020B0604020202020204" pitchFamily="34" charset="0"/>
                </a:rPr>
                <a:t> </a:t>
              </a:r>
              <a:r>
                <a:rPr lang="en-US" sz="1400" b="1" u="sng" dirty="0" smtClean="0">
                  <a:solidFill>
                    <a:srgbClr val="000000"/>
                  </a:solidFill>
                  <a:latin typeface="Arial" panose="020B0604020202020204" pitchFamily="34" charset="0"/>
                  <a:cs typeface="Arial" panose="020B0604020202020204" pitchFamily="34" charset="0"/>
                </a:rPr>
                <a:t>(</a:t>
              </a:r>
              <a:r>
                <a:rPr lang="en-US" sz="1400" b="1" u="sng" dirty="0" err="1" smtClean="0">
                  <a:solidFill>
                    <a:srgbClr val="000000"/>
                  </a:solidFill>
                  <a:latin typeface="Arial" panose="020B0604020202020204" pitchFamily="34" charset="0"/>
                  <a:cs typeface="Arial" panose="020B0604020202020204" pitchFamily="34" charset="0"/>
                </a:rPr>
                <a:t>i</a:t>
              </a:r>
              <a:r>
                <a:rPr lang="en-US" sz="1400" b="1" u="sng" dirty="0" smtClean="0">
                  <a:solidFill>
                    <a:srgbClr val="000000"/>
                  </a:solidFill>
                  <a:latin typeface="Arial" panose="020B0604020202020204" pitchFamily="34" charset="0"/>
                  <a:cs typeface="Arial" panose="020B0604020202020204" pitchFamily="34" charset="0"/>
                </a:rPr>
                <a:t>) </a:t>
              </a:r>
              <a:r>
                <a:rPr lang="en-US" sz="1400" dirty="0" smtClean="0">
                  <a:solidFill>
                    <a:srgbClr val="000000"/>
                  </a:solidFill>
                  <a:latin typeface="Arial" panose="020B0604020202020204" pitchFamily="34" charset="0"/>
                  <a:cs typeface="Arial" panose="020B0604020202020204" pitchFamily="34" charset="0"/>
                </a:rPr>
                <a:t> their    </a:t>
              </a:r>
            </a:p>
            <a:p>
              <a:r>
                <a:rPr lang="en-US" sz="1400" dirty="0">
                  <a:solidFill>
                    <a:srgbClr val="000000"/>
                  </a:solidFill>
                  <a:latin typeface="Arial" panose="020B0604020202020204" pitchFamily="34" charset="0"/>
                  <a:cs typeface="Arial" panose="020B0604020202020204" pitchFamily="34" charset="0"/>
                </a:rPr>
                <a:t> </a:t>
              </a:r>
              <a:r>
                <a:rPr lang="en-US" sz="1400" dirty="0" smtClean="0">
                  <a:solidFill>
                    <a:srgbClr val="000000"/>
                  </a:solidFill>
                  <a:latin typeface="Arial" panose="020B0604020202020204" pitchFamily="34" charset="0"/>
                  <a:cs typeface="Arial" panose="020B0604020202020204" pitchFamily="34" charset="0"/>
                </a:rPr>
                <a:t>     own good and bad fortune. He suggests that we should be aware that there are good opportunities out </a:t>
              </a:r>
            </a:p>
            <a:p>
              <a:r>
                <a:rPr lang="en-US" sz="1400" dirty="0">
                  <a:solidFill>
                    <a:srgbClr val="000000"/>
                  </a:solidFill>
                  <a:latin typeface="Arial" panose="020B0604020202020204" pitchFamily="34" charset="0"/>
                  <a:cs typeface="Arial" panose="020B0604020202020204" pitchFamily="34" charset="0"/>
                </a:rPr>
                <a:t> </a:t>
              </a:r>
              <a:r>
                <a:rPr lang="en-US" sz="1400" dirty="0" smtClean="0">
                  <a:solidFill>
                    <a:srgbClr val="000000"/>
                  </a:solidFill>
                  <a:latin typeface="Arial" panose="020B0604020202020204" pitchFamily="34" charset="0"/>
                  <a:cs typeface="Arial" panose="020B0604020202020204" pitchFamily="34" charset="0"/>
                </a:rPr>
                <a:t>     there for us, and that we should </a:t>
              </a:r>
              <a:r>
                <a:rPr lang="en-US" sz="1400" u="sng" dirty="0" smtClean="0">
                  <a:solidFill>
                    <a:srgbClr val="000000"/>
                  </a:solidFill>
                  <a:latin typeface="Arial" panose="020B0604020202020204" pitchFamily="34" charset="0"/>
                  <a:cs typeface="Arial" panose="020B0604020202020204" pitchFamily="34" charset="0"/>
                </a:rPr>
                <a:t> </a:t>
              </a:r>
              <a:r>
                <a:rPr lang="en-US" sz="1400" b="1" u="sng" dirty="0" smtClean="0">
                  <a:solidFill>
                    <a:srgbClr val="000000"/>
                  </a:solidFill>
                  <a:latin typeface="Arial" panose="020B0604020202020204" pitchFamily="34" charset="0"/>
                  <a:cs typeface="Arial" panose="020B0604020202020204" pitchFamily="34" charset="0"/>
                </a:rPr>
                <a:t>(ii) </a:t>
              </a:r>
              <a:r>
                <a:rPr lang="en-US" sz="1400" dirty="0" smtClean="0">
                  <a:solidFill>
                    <a:srgbClr val="000000"/>
                  </a:solidFill>
                  <a:latin typeface="Arial" panose="020B0604020202020204" pitchFamily="34" charset="0"/>
                  <a:cs typeface="Arial" panose="020B0604020202020204" pitchFamily="34" charset="0"/>
                </a:rPr>
                <a:t>such events </a:t>
              </a:r>
              <a:r>
                <a:rPr lang="en-US" sz="1400" b="1" dirty="0" smtClean="0">
                  <a:solidFill>
                    <a:srgbClr val="000000"/>
                  </a:solidFill>
                  <a:latin typeface="Arial" panose="020B0604020202020204" pitchFamily="34" charset="0"/>
                  <a:cs typeface="Arial" panose="020B0604020202020204" pitchFamily="34" charset="0"/>
                </a:rPr>
                <a:t>… </a:t>
              </a:r>
            </a:p>
            <a:p>
              <a:endParaRPr lang="en-US" sz="1400" dirty="0">
                <a:solidFill>
                  <a:srgbClr val="000000"/>
                </a:solidFill>
                <a:latin typeface="Arial" panose="020B0604020202020204" pitchFamily="34" charset="0"/>
                <a:cs typeface="Arial" panose="020B0604020202020204" pitchFamily="34" charset="0"/>
              </a:endParaRPr>
            </a:p>
            <a:p>
              <a:pPr marL="400050" indent="-400050">
                <a:buAutoNum type="romanLcParenBoth"/>
              </a:pPr>
              <a:r>
                <a:rPr lang="en-US" sz="1400" dirty="0" smtClean="0">
                  <a:solidFill>
                    <a:srgbClr val="000000"/>
                  </a:solidFill>
                  <a:latin typeface="Arial" panose="020B0604020202020204" pitchFamily="34" charset="0"/>
                  <a:cs typeface="Arial" panose="020B0604020202020204" pitchFamily="34" charset="0"/>
                </a:rPr>
                <a:t>A.	are afraid of</a:t>
              </a:r>
            </a:p>
            <a:p>
              <a:r>
                <a:rPr lang="en-US" sz="1400" dirty="0" smtClean="0">
                  <a:solidFill>
                    <a:srgbClr val="000000"/>
                  </a:solidFill>
                  <a:latin typeface="Arial" panose="020B0604020202020204" pitchFamily="34" charset="0"/>
                  <a:cs typeface="Arial" panose="020B0604020202020204" pitchFamily="34" charset="0"/>
                </a:rPr>
                <a:t>        B.	don’t notice</a:t>
              </a:r>
            </a:p>
            <a:p>
              <a:r>
                <a:rPr lang="en-US" sz="1400" dirty="0">
                  <a:solidFill>
                    <a:srgbClr val="000000"/>
                  </a:solidFill>
                  <a:latin typeface="Arial" panose="020B0604020202020204" pitchFamily="34" charset="0"/>
                  <a:cs typeface="Arial" panose="020B0604020202020204" pitchFamily="34" charset="0"/>
                </a:rPr>
                <a:t> </a:t>
              </a:r>
              <a:r>
                <a:rPr lang="en-US" sz="1400" dirty="0" smtClean="0">
                  <a:solidFill>
                    <a:srgbClr val="000000"/>
                  </a:solidFill>
                  <a:latin typeface="Arial" panose="020B0604020202020204" pitchFamily="34" charset="0"/>
                  <a:cs typeface="Arial" panose="020B0604020202020204" pitchFamily="34" charset="0"/>
                </a:rPr>
                <a:t>       C.	understand</a:t>
              </a:r>
            </a:p>
            <a:p>
              <a:r>
                <a:rPr lang="en-US" sz="1400" dirty="0">
                  <a:solidFill>
                    <a:srgbClr val="000000"/>
                  </a:solidFill>
                  <a:latin typeface="Arial" panose="020B0604020202020204" pitchFamily="34" charset="0"/>
                  <a:cs typeface="Arial" panose="020B0604020202020204" pitchFamily="34" charset="0"/>
                </a:rPr>
                <a:t> </a:t>
              </a:r>
              <a:r>
                <a:rPr lang="en-US" sz="1400" dirty="0" smtClean="0">
                  <a:solidFill>
                    <a:srgbClr val="000000"/>
                  </a:solidFill>
                  <a:latin typeface="Arial" panose="020B0604020202020204" pitchFamily="34" charset="0"/>
                  <a:cs typeface="Arial" panose="020B0604020202020204" pitchFamily="34" charset="0"/>
                </a:rPr>
                <a:t>       D.	make</a:t>
              </a:r>
            </a:p>
            <a:p>
              <a:endParaRPr lang="en-US" sz="1400" dirty="0" smtClean="0">
                <a:solidFill>
                  <a:srgbClr val="000000"/>
                </a:solidFill>
                <a:latin typeface="Arial" panose="020B0604020202020204" pitchFamily="34" charset="0"/>
                <a:cs typeface="Arial" panose="020B0604020202020204" pitchFamily="34" charset="0"/>
              </a:endParaRPr>
            </a:p>
            <a:p>
              <a:r>
                <a:rPr lang="en-US" sz="1400" dirty="0" smtClean="0">
                  <a:solidFill>
                    <a:srgbClr val="000000"/>
                  </a:solidFill>
                  <a:cs typeface="Arial" panose="020B0604020202020204" pitchFamily="34" charset="0"/>
                </a:rPr>
                <a:t>(ii)    A.	ignore</a:t>
              </a:r>
              <a:endParaRPr lang="en-US" sz="1400" dirty="0" smtClean="0">
                <a:solidFill>
                  <a:srgbClr val="000000"/>
                </a:solidFill>
              </a:endParaRPr>
            </a:p>
            <a:p>
              <a:r>
                <a:rPr lang="en-US" sz="1400" dirty="0" smtClean="0">
                  <a:solidFill>
                    <a:srgbClr val="000000"/>
                  </a:solidFill>
                  <a:latin typeface="Arial" panose="020B0604020202020204" pitchFamily="34" charset="0"/>
                  <a:cs typeface="Arial" panose="020B0604020202020204" pitchFamily="34" charset="0"/>
                </a:rPr>
                <a:t>        B. </a:t>
              </a:r>
              <a:r>
                <a:rPr lang="en-US" sz="1400" dirty="0">
                  <a:solidFill>
                    <a:srgbClr val="000000"/>
                  </a:solidFill>
                  <a:latin typeface="Arial" panose="020B0604020202020204" pitchFamily="34" charset="0"/>
                  <a:cs typeface="Arial" panose="020B0604020202020204" pitchFamily="34" charset="0"/>
                </a:rPr>
                <a:t>	</a:t>
              </a:r>
              <a:r>
                <a:rPr lang="en-US" sz="1400" dirty="0" smtClean="0">
                  <a:solidFill>
                    <a:srgbClr val="000000"/>
                  </a:solidFill>
                  <a:latin typeface="Arial" panose="020B0604020202020204" pitchFamily="34" charset="0"/>
                  <a:cs typeface="Arial" panose="020B0604020202020204" pitchFamily="34" charset="0"/>
                </a:rPr>
                <a:t>take advantage of	</a:t>
              </a:r>
            </a:p>
            <a:p>
              <a:r>
                <a:rPr lang="en-US" sz="1400" dirty="0">
                  <a:solidFill>
                    <a:srgbClr val="000000"/>
                  </a:solidFill>
                  <a:latin typeface="Arial" panose="020B0604020202020204" pitchFamily="34" charset="0"/>
                  <a:cs typeface="Arial" panose="020B0604020202020204" pitchFamily="34" charset="0"/>
                </a:rPr>
                <a:t> </a:t>
              </a:r>
              <a:r>
                <a:rPr lang="en-US" sz="1400" dirty="0" smtClean="0">
                  <a:solidFill>
                    <a:srgbClr val="000000"/>
                  </a:solidFill>
                  <a:latin typeface="Arial" panose="020B0604020202020204" pitchFamily="34" charset="0"/>
                  <a:cs typeface="Arial" panose="020B0604020202020204" pitchFamily="34" charset="0"/>
                </a:rPr>
                <a:t>       C.	believe in</a:t>
              </a:r>
            </a:p>
            <a:p>
              <a:r>
                <a:rPr lang="en-US" sz="1400" dirty="0">
                  <a:solidFill>
                    <a:srgbClr val="000000"/>
                  </a:solidFill>
                  <a:latin typeface="Arial" panose="020B0604020202020204" pitchFamily="34" charset="0"/>
                  <a:cs typeface="Arial" panose="020B0604020202020204" pitchFamily="34" charset="0"/>
                </a:rPr>
                <a:t> </a:t>
              </a:r>
              <a:r>
                <a:rPr lang="en-US" sz="1400" dirty="0" smtClean="0">
                  <a:solidFill>
                    <a:srgbClr val="000000"/>
                  </a:solidFill>
                  <a:latin typeface="Arial" panose="020B0604020202020204" pitchFamily="34" charset="0"/>
                  <a:cs typeface="Arial" panose="020B0604020202020204" pitchFamily="34" charset="0"/>
                </a:rPr>
                <a:t>       D.	organize</a:t>
              </a:r>
            </a:p>
            <a:p>
              <a:pPr algn="ctr"/>
              <a:r>
                <a:rPr lang="en-US" dirty="0" smtClean="0">
                  <a:solidFill>
                    <a:srgbClr val="000000"/>
                  </a:solidFill>
                  <a:latin typeface="Arial" panose="020B0604020202020204" pitchFamily="34" charset="0"/>
                  <a:cs typeface="Arial" panose="020B0604020202020204" pitchFamily="34" charset="0"/>
                </a:rPr>
                <a:t>…</a:t>
              </a:r>
            </a:p>
          </p:txBody>
        </p:sp>
        <p:sp>
          <p:nvSpPr>
            <p:cNvPr id="7" name="TextBox 6"/>
            <p:cNvSpPr txBox="1"/>
            <p:nvPr/>
          </p:nvSpPr>
          <p:spPr>
            <a:xfrm>
              <a:off x="6264188" y="2780928"/>
              <a:ext cx="2088232" cy="307777"/>
            </a:xfrm>
            <a:prstGeom prst="rect">
              <a:avLst/>
            </a:prstGeom>
            <a:noFill/>
            <a:ln>
              <a:noFill/>
            </a:ln>
          </p:spPr>
          <p:txBody>
            <a:bodyPr wrap="square" rtlCol="0">
              <a:spAutoFit/>
            </a:bodyPr>
            <a:lstStyle/>
            <a:p>
              <a:r>
                <a:rPr lang="en-US" sz="1400" dirty="0" smtClean="0">
                  <a:solidFill>
                    <a:srgbClr val="000000"/>
                  </a:solidFill>
                  <a:latin typeface="Arial" panose="020B0604020202020204" pitchFamily="34" charset="0"/>
                  <a:cs typeface="Arial" panose="020B0604020202020204" pitchFamily="34" charset="0"/>
                </a:rPr>
                <a:t>A   B   C   D</a:t>
              </a:r>
              <a:endParaRPr lang="en-US" sz="1400" dirty="0">
                <a:solidFill>
                  <a:srgbClr val="000000"/>
                </a:solidFill>
                <a:latin typeface="Arial" panose="020B0604020202020204" pitchFamily="34" charset="0"/>
                <a:cs typeface="Arial" panose="020B0604020202020204" pitchFamily="34" charset="0"/>
              </a:endParaRPr>
            </a:p>
          </p:txBody>
        </p:sp>
        <p:sp>
          <p:nvSpPr>
            <p:cNvPr id="8" name="Rectangle 7"/>
            <p:cNvSpPr/>
            <p:nvPr/>
          </p:nvSpPr>
          <p:spPr>
            <a:xfrm>
              <a:off x="107504" y="368950"/>
              <a:ext cx="8640960" cy="4243249"/>
            </a:xfrm>
            <a:prstGeom prst="rect">
              <a:avLst/>
            </a:prstGeom>
            <a:no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p:cNvSpPr/>
            <p:nvPr/>
          </p:nvSpPr>
          <p:spPr>
            <a:xfrm>
              <a:off x="6336216" y="3032956"/>
              <a:ext cx="180000" cy="180000"/>
            </a:xfrm>
            <a:prstGeom prst="ellipse">
              <a:avLst/>
            </a:prstGeom>
            <a:noFill/>
            <a:ln w="9525">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6588224" y="3032976"/>
              <a:ext cx="180000" cy="180000"/>
            </a:xfrm>
            <a:prstGeom prst="ellipse">
              <a:avLst/>
            </a:prstGeom>
            <a:noFill/>
            <a:ln w="9525">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p:cNvSpPr/>
            <p:nvPr/>
          </p:nvSpPr>
          <p:spPr>
            <a:xfrm>
              <a:off x="6876256" y="3032976"/>
              <a:ext cx="180000" cy="180000"/>
            </a:xfrm>
            <a:prstGeom prst="ellipse">
              <a:avLst/>
            </a:prstGeom>
            <a:noFill/>
            <a:ln w="9525">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Oval 11"/>
            <p:cNvSpPr/>
            <p:nvPr/>
          </p:nvSpPr>
          <p:spPr>
            <a:xfrm>
              <a:off x="7128304" y="3032976"/>
              <a:ext cx="180000" cy="180000"/>
            </a:xfrm>
            <a:prstGeom prst="ellipse">
              <a:avLst/>
            </a:prstGeom>
            <a:noFill/>
            <a:ln w="9525">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Box 12"/>
            <p:cNvSpPr txBox="1"/>
            <p:nvPr/>
          </p:nvSpPr>
          <p:spPr>
            <a:xfrm>
              <a:off x="6228184" y="3645024"/>
              <a:ext cx="2088232" cy="307777"/>
            </a:xfrm>
            <a:prstGeom prst="rect">
              <a:avLst/>
            </a:prstGeom>
            <a:noFill/>
            <a:ln>
              <a:noFill/>
            </a:ln>
          </p:spPr>
          <p:txBody>
            <a:bodyPr wrap="square" rtlCol="0">
              <a:spAutoFit/>
            </a:bodyPr>
            <a:lstStyle/>
            <a:p>
              <a:r>
                <a:rPr lang="en-US" sz="1400" dirty="0" smtClean="0">
                  <a:solidFill>
                    <a:srgbClr val="000000"/>
                  </a:solidFill>
                  <a:latin typeface="Arial" panose="020B0604020202020204" pitchFamily="34" charset="0"/>
                  <a:cs typeface="Arial" panose="020B0604020202020204" pitchFamily="34" charset="0"/>
                </a:rPr>
                <a:t>A   B   C   D</a:t>
              </a:r>
              <a:endParaRPr lang="en-US" sz="1400" dirty="0">
                <a:solidFill>
                  <a:srgbClr val="000000"/>
                </a:solidFill>
                <a:latin typeface="Arial" panose="020B0604020202020204" pitchFamily="34" charset="0"/>
                <a:cs typeface="Arial" panose="020B0604020202020204" pitchFamily="34" charset="0"/>
              </a:endParaRPr>
            </a:p>
          </p:txBody>
        </p:sp>
        <p:sp>
          <p:nvSpPr>
            <p:cNvPr id="14" name="Oval 13"/>
            <p:cNvSpPr/>
            <p:nvPr/>
          </p:nvSpPr>
          <p:spPr>
            <a:xfrm>
              <a:off x="6300212" y="3897052"/>
              <a:ext cx="180000" cy="180000"/>
            </a:xfrm>
            <a:prstGeom prst="ellipse">
              <a:avLst/>
            </a:prstGeom>
            <a:noFill/>
            <a:ln w="9525">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Oval 14"/>
            <p:cNvSpPr/>
            <p:nvPr/>
          </p:nvSpPr>
          <p:spPr>
            <a:xfrm>
              <a:off x="6552220" y="3897072"/>
              <a:ext cx="180000" cy="180000"/>
            </a:xfrm>
            <a:prstGeom prst="ellipse">
              <a:avLst/>
            </a:prstGeom>
            <a:noFill/>
            <a:ln w="9525">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Oval 15"/>
            <p:cNvSpPr/>
            <p:nvPr/>
          </p:nvSpPr>
          <p:spPr>
            <a:xfrm>
              <a:off x="6840252" y="3897072"/>
              <a:ext cx="180000" cy="180000"/>
            </a:xfrm>
            <a:prstGeom prst="ellipse">
              <a:avLst/>
            </a:prstGeom>
            <a:noFill/>
            <a:ln w="9525">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Oval 16"/>
            <p:cNvSpPr/>
            <p:nvPr/>
          </p:nvSpPr>
          <p:spPr>
            <a:xfrm>
              <a:off x="7092300" y="3897072"/>
              <a:ext cx="180000" cy="180000"/>
            </a:xfrm>
            <a:prstGeom prst="ellipse">
              <a:avLst/>
            </a:prstGeom>
            <a:noFill/>
            <a:ln w="9525">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p:cNvSpPr/>
            <p:nvPr/>
          </p:nvSpPr>
          <p:spPr>
            <a:xfrm>
              <a:off x="395536" y="1340768"/>
              <a:ext cx="8208912" cy="792088"/>
            </a:xfrm>
            <a:prstGeom prst="rect">
              <a:avLst/>
            </a:prstGeom>
            <a:no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0" name="Title 1"/>
          <p:cNvSpPr>
            <a:spLocks noGrp="1"/>
          </p:cNvSpPr>
          <p:nvPr>
            <p:ph type="title"/>
          </p:nvPr>
        </p:nvSpPr>
        <p:spPr>
          <a:xfrm>
            <a:off x="457200" y="274638"/>
            <a:ext cx="8229600" cy="1143000"/>
          </a:xfrm>
        </p:spPr>
        <p:txBody>
          <a:bodyPr/>
          <a:lstStyle/>
          <a:p>
            <a:r>
              <a:rPr lang="en-US" altLang="zh-HK" dirty="0" smtClean="0"/>
              <a:t>Question Format</a:t>
            </a:r>
            <a:endParaRPr lang="zh-HK" altLang="en-US" dirty="0"/>
          </a:p>
        </p:txBody>
      </p:sp>
    </p:spTree>
    <p:extLst>
      <p:ext uri="{BB962C8B-B14F-4D97-AF65-F5344CB8AC3E}">
        <p14:creationId xmlns:p14="http://schemas.microsoft.com/office/powerpoint/2010/main" val="266264368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HK" dirty="0" smtClean="0"/>
              <a:t>Question Format</a:t>
            </a:r>
            <a:endParaRPr lang="zh-HK" altLang="en-US" dirty="0"/>
          </a:p>
        </p:txBody>
      </p:sp>
      <p:sp>
        <p:nvSpPr>
          <p:cNvPr id="3" name="Content Placeholder 2"/>
          <p:cNvSpPr>
            <a:spLocks noGrp="1"/>
          </p:cNvSpPr>
          <p:nvPr>
            <p:ph idx="1"/>
          </p:nvPr>
        </p:nvSpPr>
        <p:spPr/>
        <p:txBody>
          <a:bodyPr/>
          <a:lstStyle/>
          <a:p>
            <a:r>
              <a:rPr lang="en-US" altLang="zh-HK" dirty="0" smtClean="0"/>
              <a:t>Some options given can be challenging, e.g. </a:t>
            </a:r>
          </a:p>
          <a:p>
            <a:r>
              <a:rPr lang="en-US" altLang="zh-HK" dirty="0" smtClean="0"/>
              <a:t>Q.17 (iv) mind vs. heart vs. spirit </a:t>
            </a:r>
          </a:p>
          <a:p>
            <a:r>
              <a:rPr lang="en-US" altLang="zh-HK" dirty="0" smtClean="0"/>
              <a:t>Q. 17 (v) Students may not know the words ‘virtually’ and ‘tremendously’. </a:t>
            </a:r>
            <a:endParaRPr lang="zh-HK" altLang="en-US" dirty="0"/>
          </a:p>
        </p:txBody>
      </p:sp>
    </p:spTree>
    <p:extLst>
      <p:ext uri="{BB962C8B-B14F-4D97-AF65-F5344CB8AC3E}">
        <p14:creationId xmlns:p14="http://schemas.microsoft.com/office/powerpoint/2010/main" val="286676531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45989" y="185351"/>
            <a:ext cx="8229600" cy="5659395"/>
          </a:xfrm>
        </p:spPr>
        <p:txBody>
          <a:bodyPr/>
          <a:lstStyle/>
          <a:p>
            <a:r>
              <a:rPr lang="en-US" altLang="zh-HK" dirty="0" smtClean="0"/>
              <a:t>Points to note: </a:t>
            </a:r>
          </a:p>
          <a:p>
            <a:r>
              <a:rPr lang="en-US" altLang="zh-HK" dirty="0" smtClean="0"/>
              <a:t>Cloze – candidates can write MORE THAN ONE WORD in 2016 paper (grammatical accuracy is required) </a:t>
            </a:r>
            <a:endParaRPr lang="en-US" altLang="zh-HK" dirty="0"/>
          </a:p>
          <a:p>
            <a:r>
              <a:rPr lang="en-US" altLang="zh-HK" dirty="0" smtClean="0"/>
              <a:t>Questions that require students to match the correct sub-headings appear again (last appearance in 2013 paper), but this time candidates need to indicate which one is NOT used as well.</a:t>
            </a:r>
          </a:p>
        </p:txBody>
      </p:sp>
    </p:spTree>
    <p:extLst>
      <p:ext uri="{BB962C8B-B14F-4D97-AF65-F5344CB8AC3E}">
        <p14:creationId xmlns:p14="http://schemas.microsoft.com/office/powerpoint/2010/main" val="744564173"/>
      </p:ext>
    </p:extLst>
  </p:cSld>
  <p:clrMapOvr>
    <a:masterClrMapping/>
  </p:clrMapOvr>
  <p:timing>
    <p:tnLst>
      <p:par>
        <p:cTn id="1" dur="indefinite" restart="never" nodeType="tmRoot"/>
      </p:par>
    </p:tnLst>
  </p:timing>
</p:sld>
</file>

<file path=ppt/theme/theme1.xml><?xml version="1.0" encoding="utf-8"?>
<a:theme xmlns:a="http://schemas.openxmlformats.org/drawingml/2006/main" name="Default Design">
  <a:themeElements>
    <a:clrScheme name="Default Design 13">
      <a:dk1>
        <a:srgbClr val="0E2FAD"/>
      </a:dk1>
      <a:lt1>
        <a:srgbClr val="FFFFFF"/>
      </a:lt1>
      <a:dk2>
        <a:srgbClr val="0E2FAD"/>
      </a:dk2>
      <a:lt2>
        <a:srgbClr val="B3CCE6"/>
      </a:lt2>
      <a:accent1>
        <a:srgbClr val="7FD7FC"/>
      </a:accent1>
      <a:accent2>
        <a:srgbClr val="6BA7F8"/>
      </a:accent2>
      <a:accent3>
        <a:srgbClr val="FFFFFF"/>
      </a:accent3>
      <a:accent4>
        <a:srgbClr val="0A2793"/>
      </a:accent4>
      <a:accent5>
        <a:srgbClr val="C0E8FD"/>
      </a:accent5>
      <a:accent6>
        <a:srgbClr val="6097E1"/>
      </a:accent6>
      <a:hlink>
        <a:srgbClr val="FFAB57"/>
      </a:hlink>
      <a:folHlink>
        <a:srgbClr val="007B7E"/>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Default Design 13">
        <a:dk1>
          <a:srgbClr val="0E2FAD"/>
        </a:dk1>
        <a:lt1>
          <a:srgbClr val="FFFFFF"/>
        </a:lt1>
        <a:dk2>
          <a:srgbClr val="0E2FAD"/>
        </a:dk2>
        <a:lt2>
          <a:srgbClr val="B3CCE6"/>
        </a:lt2>
        <a:accent1>
          <a:srgbClr val="7FD7FC"/>
        </a:accent1>
        <a:accent2>
          <a:srgbClr val="6BA7F8"/>
        </a:accent2>
        <a:accent3>
          <a:srgbClr val="FFFFFF"/>
        </a:accent3>
        <a:accent4>
          <a:srgbClr val="0A2793"/>
        </a:accent4>
        <a:accent5>
          <a:srgbClr val="C0E8FD"/>
        </a:accent5>
        <a:accent6>
          <a:srgbClr val="6097E1"/>
        </a:accent6>
        <a:hlink>
          <a:srgbClr val="FFAB57"/>
        </a:hlink>
        <a:folHlink>
          <a:srgbClr val="007B7E"/>
        </a:folHlink>
      </a:clrScheme>
      <a:clrMap bg1="lt1" tx1="dk1" bg2="lt2" tx2="dk2" accent1="accent1" accent2="accent2" accent3="accent3" accent4="accent4" accent5="accent5" accent6="accent6" hlink="hlink" folHlink="folHlink"/>
    </a:extraClrScheme>
    <a:extraClrScheme>
      <a:clrScheme name="Default Design 14">
        <a:dk1>
          <a:srgbClr val="0E2FAD"/>
        </a:dk1>
        <a:lt1>
          <a:srgbClr val="FFFFFF"/>
        </a:lt1>
        <a:dk2>
          <a:srgbClr val="0E2FAD"/>
        </a:dk2>
        <a:lt2>
          <a:srgbClr val="B3CCE6"/>
        </a:lt2>
        <a:accent1>
          <a:srgbClr val="7FD7FC"/>
        </a:accent1>
        <a:accent2>
          <a:srgbClr val="6BA7F8"/>
        </a:accent2>
        <a:accent3>
          <a:srgbClr val="FFFFFF"/>
        </a:accent3>
        <a:accent4>
          <a:srgbClr val="0A2793"/>
        </a:accent4>
        <a:accent5>
          <a:srgbClr val="C0E8FD"/>
        </a:accent5>
        <a:accent6>
          <a:srgbClr val="6097E1"/>
        </a:accent6>
        <a:hlink>
          <a:srgbClr val="FF9D3B"/>
        </a:hlink>
        <a:folHlink>
          <a:srgbClr val="007B7E"/>
        </a:folHlink>
      </a:clrScheme>
      <a:clrMap bg1="lt1" tx1="dk1" bg2="lt2" tx2="dk2" accent1="accent1" accent2="accent2" accent3="accent3" accent4="accent4" accent5="accent5" accent6="accent6" hlink="hlink" folHlink="folHlink"/>
    </a:extraClrScheme>
    <a:extraClrScheme>
      <a:clrScheme name="Default Design 15">
        <a:dk1>
          <a:srgbClr val="0E2F67"/>
        </a:dk1>
        <a:lt1>
          <a:srgbClr val="FFFFFF"/>
        </a:lt1>
        <a:dk2>
          <a:srgbClr val="0E6224"/>
        </a:dk2>
        <a:lt2>
          <a:srgbClr val="7ACCE6"/>
        </a:lt2>
        <a:accent1>
          <a:srgbClr val="745D4A"/>
        </a:accent1>
        <a:accent2>
          <a:srgbClr val="E28000"/>
        </a:accent2>
        <a:accent3>
          <a:srgbClr val="FFFFFF"/>
        </a:accent3>
        <a:accent4>
          <a:srgbClr val="0A2757"/>
        </a:accent4>
        <a:accent5>
          <a:srgbClr val="BCB6B1"/>
        </a:accent5>
        <a:accent6>
          <a:srgbClr val="CD7300"/>
        </a:accent6>
        <a:hlink>
          <a:srgbClr val="FFAB2D"/>
        </a:hlink>
        <a:folHlink>
          <a:srgbClr val="007B7E"/>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2313</TotalTime>
  <Words>1703</Words>
  <Application>Microsoft Office PowerPoint</Application>
  <PresentationFormat>On-screen Show (4:3)</PresentationFormat>
  <Paragraphs>217</Paragraphs>
  <Slides>32</Slides>
  <Notes>0</Notes>
  <HiddenSlides>0</HiddenSlides>
  <MMClips>0</MMClips>
  <ScaleCrop>false</ScaleCrop>
  <HeadingPairs>
    <vt:vector size="4" baseType="variant">
      <vt:variant>
        <vt:lpstr>Theme</vt:lpstr>
      </vt:variant>
      <vt:variant>
        <vt:i4>1</vt:i4>
      </vt:variant>
      <vt:variant>
        <vt:lpstr>Slide Titles</vt:lpstr>
      </vt:variant>
      <vt:variant>
        <vt:i4>32</vt:i4>
      </vt:variant>
    </vt:vector>
  </HeadingPairs>
  <TitlesOfParts>
    <vt:vector size="33" baseType="lpstr">
      <vt:lpstr>Default Design</vt:lpstr>
      <vt:lpstr>Insights on the 2016 HKDSE  Speaker: Jacqui Koo English Panel Head HKBUAS Wong Kam Fai Secondary &amp; Primary School</vt:lpstr>
      <vt:lpstr>Paper 1 Reading PART A 2015 vs. 2016 </vt:lpstr>
      <vt:lpstr>Text 1</vt:lpstr>
      <vt:lpstr>PowerPoint Presentation</vt:lpstr>
      <vt:lpstr>Text 2</vt:lpstr>
      <vt:lpstr>Question Format</vt:lpstr>
      <vt:lpstr>Question Format</vt:lpstr>
      <vt:lpstr>Question Format</vt:lpstr>
      <vt:lpstr>PowerPoint Presentation</vt:lpstr>
      <vt:lpstr>Question Types</vt:lpstr>
      <vt:lpstr>Paper 1 Reading PART B1 2015 vs. 2016 </vt:lpstr>
      <vt:lpstr>Text 3</vt:lpstr>
      <vt:lpstr>Text 4</vt:lpstr>
      <vt:lpstr>Text 6</vt:lpstr>
      <vt:lpstr>PowerPoint Presentation</vt:lpstr>
      <vt:lpstr>Question Format</vt:lpstr>
      <vt:lpstr>Cloze questions</vt:lpstr>
      <vt:lpstr>PowerPoint Presentation</vt:lpstr>
      <vt:lpstr>Question Types</vt:lpstr>
      <vt:lpstr>Vocabulary</vt:lpstr>
      <vt:lpstr>Paper 1 Reading PART B2 2015 vs. 2016 </vt:lpstr>
      <vt:lpstr>Question Format</vt:lpstr>
      <vt:lpstr>Question Type</vt:lpstr>
      <vt:lpstr>Vocabulary</vt:lpstr>
      <vt:lpstr>What can we do?  </vt:lpstr>
      <vt:lpstr>Ways to help students prepare for HKDSE </vt:lpstr>
      <vt:lpstr>PowerPoint Presentation</vt:lpstr>
      <vt:lpstr>PowerPoint Presentation</vt:lpstr>
      <vt:lpstr>Some other possible activities/assignments…</vt:lpstr>
      <vt:lpstr>PowerPoint Presentation</vt:lpstr>
      <vt:lpstr>Example:</vt:lpstr>
      <vt:lpstr>Speaker’s Box</vt:lpstr>
    </vt:vector>
  </TitlesOfParts>
  <Company>Clearly Presented Ltd</Company>
  <LinksUpToDate>false</LinksUpToDate>
  <SharedDoc>false</SharedDoc>
  <HyperlinkBase/>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Pencils template</dc:title>
  <dc:creator>Presentation Magazine</dc:creator>
  <cp:lastModifiedBy>CHU, Jane</cp:lastModifiedBy>
  <cp:revision>221</cp:revision>
  <dcterms:created xsi:type="dcterms:W3CDTF">2009-11-03T13:35:13Z</dcterms:created>
  <dcterms:modified xsi:type="dcterms:W3CDTF">2016-05-27T07:26:04Z</dcterms:modified>
</cp:coreProperties>
</file>