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1228" r:id="rId2"/>
    <p:sldId id="1230" r:id="rId3"/>
    <p:sldId id="1231" r:id="rId4"/>
    <p:sldId id="1232" r:id="rId5"/>
    <p:sldId id="1233" r:id="rId6"/>
    <p:sldId id="1234" r:id="rId7"/>
    <p:sldId id="1235" r:id="rId8"/>
    <p:sldId id="1236" r:id="rId9"/>
    <p:sldId id="1630" r:id="rId10"/>
    <p:sldId id="1631" r:id="rId11"/>
    <p:sldId id="1730" r:id="rId12"/>
    <p:sldId id="1632" r:id="rId13"/>
    <p:sldId id="1633" r:id="rId14"/>
    <p:sldId id="1634" r:id="rId15"/>
    <p:sldId id="1635" r:id="rId16"/>
    <p:sldId id="1636" r:id="rId17"/>
    <p:sldId id="1637" r:id="rId18"/>
    <p:sldId id="1638" r:id="rId19"/>
    <p:sldId id="1639" r:id="rId20"/>
    <p:sldId id="1640" r:id="rId21"/>
    <p:sldId id="1641" r:id="rId22"/>
    <p:sldId id="1672" r:id="rId23"/>
    <p:sldId id="1673" r:id="rId24"/>
    <p:sldId id="1674" r:id="rId25"/>
    <p:sldId id="1675" r:id="rId26"/>
    <p:sldId id="1676" r:id="rId27"/>
    <p:sldId id="1677" r:id="rId28"/>
    <p:sldId id="1727" r:id="rId29"/>
    <p:sldId id="1678" r:id="rId30"/>
    <p:sldId id="1679" r:id="rId31"/>
    <p:sldId id="1680" r:id="rId32"/>
    <p:sldId id="1681" r:id="rId33"/>
    <p:sldId id="1682" r:id="rId34"/>
    <p:sldId id="1683" r:id="rId35"/>
    <p:sldId id="1684" r:id="rId36"/>
    <p:sldId id="1685" r:id="rId37"/>
    <p:sldId id="1686" r:id="rId38"/>
    <p:sldId id="1687" r:id="rId39"/>
    <p:sldId id="1688" r:id="rId40"/>
    <p:sldId id="1689" r:id="rId41"/>
    <p:sldId id="1690" r:id="rId42"/>
    <p:sldId id="1691" r:id="rId43"/>
    <p:sldId id="1692" r:id="rId44"/>
    <p:sldId id="1649" r:id="rId45"/>
    <p:sldId id="1693" r:id="rId46"/>
    <p:sldId id="1694" r:id="rId47"/>
    <p:sldId id="1695" r:id="rId48"/>
    <p:sldId id="1696" r:id="rId49"/>
    <p:sldId id="1719" r:id="rId50"/>
    <p:sldId id="1699" r:id="rId51"/>
    <p:sldId id="1697" r:id="rId52"/>
    <p:sldId id="1717" r:id="rId53"/>
    <p:sldId id="1698" r:id="rId54"/>
    <p:sldId id="1718" r:id="rId55"/>
    <p:sldId id="1701" r:id="rId56"/>
    <p:sldId id="1702" r:id="rId57"/>
    <p:sldId id="1703" r:id="rId58"/>
    <p:sldId id="1704" r:id="rId59"/>
    <p:sldId id="1705" r:id="rId60"/>
    <p:sldId id="1706" r:id="rId61"/>
    <p:sldId id="1399" r:id="rId62"/>
    <p:sldId id="1720" r:id="rId63"/>
    <p:sldId id="1707" r:id="rId64"/>
    <p:sldId id="1722" r:id="rId65"/>
    <p:sldId id="1708" r:id="rId66"/>
    <p:sldId id="1654" r:id="rId67"/>
    <p:sldId id="1709" r:id="rId68"/>
    <p:sldId id="1710" r:id="rId69"/>
    <p:sldId id="1711" r:id="rId70"/>
    <p:sldId id="1712" r:id="rId71"/>
    <p:sldId id="1713" r:id="rId72"/>
    <p:sldId id="1728" r:id="rId73"/>
    <p:sldId id="1729" r:id="rId74"/>
    <p:sldId id="1714" r:id="rId75"/>
    <p:sldId id="1715" r:id="rId76"/>
    <p:sldId id="1716" r:id="rId77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6A6D"/>
    <a:srgbClr val="F5EEEE"/>
    <a:srgbClr val="58B7C8"/>
    <a:srgbClr val="F4A000"/>
    <a:srgbClr val="D40110"/>
    <a:srgbClr val="221971"/>
    <a:srgbClr val="00872C"/>
    <a:srgbClr val="EB7D00"/>
    <a:srgbClr val="7F3587"/>
    <a:srgbClr val="B49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19" autoAdjust="0"/>
    <p:restoredTop sz="96408" autoAdjust="0"/>
  </p:normalViewPr>
  <p:slideViewPr>
    <p:cSldViewPr>
      <p:cViewPr>
        <p:scale>
          <a:sx n="100" d="100"/>
          <a:sy n="100" d="100"/>
        </p:scale>
        <p:origin x="858" y="3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CF3ABF-FD32-483A-93BE-467B8EDB5C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346AB-0B5A-432D-AD25-8317423B0C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19249-5E20-4A29-8EB6-BB39937B6E9F}" type="datetimeFigureOut">
              <a:rPr lang="en-HK" smtClean="0"/>
              <a:t>11/10/2023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C6BE1-0368-4FD0-9E77-265CD6FB04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72324-3DCE-40B0-98EB-E55F15BA49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AF2BE-3992-4EE9-9C37-11E002AD6E3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39615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EB486-01DF-4AEF-A607-AAF5B4DF7546}" type="datetimeFigureOut">
              <a:rPr lang="zh-HK" altLang="en-US" smtClean="0"/>
              <a:t>11/10/2023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C139C-F592-471B-98D2-7ECA7CE846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261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1561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3557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4008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1562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5212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083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454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1209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1982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9987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6788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4485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5771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1051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2658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4036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9458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676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2953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0628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55824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3797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82972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53136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31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4478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37560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33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48452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34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42983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02194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36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97878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37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82300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38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19865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39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1107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80221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40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21081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41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65939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42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84596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43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54056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44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83120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45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83120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46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0072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47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35569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48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32686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49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924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19551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50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636443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51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77234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52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16191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53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84955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54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73900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55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35220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56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53000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57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51737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58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71339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59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834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0323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60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22526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C139C-F592-471B-98D2-7ECA7CE84619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901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C139C-F592-471B-98D2-7ECA7CE84619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1134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C139C-F592-471B-98D2-7ECA7CE84619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7785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C139C-F592-471B-98D2-7ECA7CE84619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3979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C139C-F592-471B-98D2-7ECA7CE84619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3044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C139C-F592-471B-98D2-7ECA7CE84619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1662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C139C-F592-471B-98D2-7ECA7CE84619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1675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C139C-F592-471B-98D2-7ECA7CE84619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0238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C139C-F592-471B-98D2-7ECA7CE84619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35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212634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C139C-F592-471B-98D2-7ECA7CE84619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10550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C139C-F592-471B-98D2-7ECA7CE84619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750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283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C139C-F592-471B-98D2-7ECA7CE84619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289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0866-F4F6-4C05-A665-40ECF5926041}" type="datetimeFigureOut">
              <a:rPr lang="zh-HK" altLang="en-US" smtClean="0"/>
              <a:t>11/10/2023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78793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0866-F4F6-4C05-A665-40ECF5926041}" type="datetimeFigureOut">
              <a:rPr lang="zh-HK" altLang="en-US" smtClean="0"/>
              <a:t>11/10/2023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90A7-7A74-4929-AD8E-12A7599FB2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39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0866-F4F6-4C05-A665-40ECF5926041}" type="datetimeFigureOut">
              <a:rPr lang="zh-HK" altLang="en-US" smtClean="0"/>
              <a:t>11/10/2023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90A7-7A74-4929-AD8E-12A7599FB2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165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0866-F4F6-4C05-A665-40ECF5926041}" type="datetimeFigureOut">
              <a:rPr lang="zh-HK" altLang="en-US" smtClean="0"/>
              <a:t>11/10/2023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90A7-7A74-4929-AD8E-12A7599FB2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467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0866-F4F6-4C05-A665-40ECF5926041}" type="datetimeFigureOut">
              <a:rPr lang="zh-HK" altLang="en-US" smtClean="0"/>
              <a:t>11/10/2023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90A7-7A74-4929-AD8E-12A7599FB2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5504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 rot="10800000">
            <a:off x="-2516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AF89C0"/>
              </a:gs>
              <a:gs pos="19000">
                <a:srgbClr val="C5A3CC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7" name="動作按鈕: 上一項 16">
            <a:hlinkClick r:id="" action="ppaction://hlinkshowjump?jump=previousslide" highlightClick="1"/>
          </p:cNvPr>
          <p:cNvSpPr>
            <a:spLocks noChangeAspect="1"/>
          </p:cNvSpPr>
          <p:nvPr userDrawn="1"/>
        </p:nvSpPr>
        <p:spPr>
          <a:xfrm>
            <a:off x="7884368" y="6453336"/>
            <a:ext cx="288032" cy="288032"/>
          </a:xfrm>
          <a:prstGeom prst="actionButtonBackPrevious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動作按鈕: 上一項 17">
            <a:hlinkClick r:id="" action="ppaction://hlinkshowjump?jump=nextslide" highlightClick="1"/>
          </p:cNvPr>
          <p:cNvSpPr>
            <a:spLocks noChangeAspect="1"/>
          </p:cNvSpPr>
          <p:nvPr userDrawn="1"/>
        </p:nvSpPr>
        <p:spPr>
          <a:xfrm flipH="1">
            <a:off x="8487005" y="6452750"/>
            <a:ext cx="288032" cy="288032"/>
          </a:xfrm>
          <a:prstGeom prst="actionButtonBackPrevious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動作按鈕: 首頁 18">
            <a:hlinkClick r:id="" action="ppaction://hlinkshowjump?jump=firstslide" highlightClick="1"/>
          </p:cNvPr>
          <p:cNvSpPr>
            <a:spLocks noChangeAspect="1"/>
          </p:cNvSpPr>
          <p:nvPr userDrawn="1"/>
        </p:nvSpPr>
        <p:spPr>
          <a:xfrm>
            <a:off x="8181453" y="6452750"/>
            <a:ext cx="288032" cy="288618"/>
          </a:xfrm>
          <a:prstGeom prst="actionButtonHome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AF89C0">
                  <a:tint val="66000"/>
                  <a:satMod val="160000"/>
                </a:srgbClr>
              </a:gs>
              <a:gs pos="50000">
                <a:srgbClr val="AF89C0">
                  <a:tint val="44500"/>
                  <a:satMod val="160000"/>
                </a:srgbClr>
              </a:gs>
              <a:gs pos="100000">
                <a:srgbClr val="AF89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8686800" y="6581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B664FA2-ECA6-43CD-B243-294C975737B7}" type="slidenum">
              <a:rPr lang="zh-HK" altLang="en-US" sz="1200" smtClean="0"/>
              <a:pPr algn="r"/>
              <a:t>‹#›</a:t>
            </a:fld>
            <a:endParaRPr lang="zh-HK" altLang="en-US" sz="1200" dirty="0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83157B3E-0187-4CCE-8F11-6EF644BC1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" y="6358502"/>
            <a:ext cx="1419346" cy="4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6288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 rot="10800000">
            <a:off x="-2516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4CC7CA"/>
              </a:gs>
              <a:gs pos="19000">
                <a:srgbClr val="7FD6E8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7" name="動作按鈕: 上一項 16">
            <a:hlinkClick r:id="" action="ppaction://hlinkshowjump?jump=previousslide" highlightClick="1"/>
          </p:cNvPr>
          <p:cNvSpPr>
            <a:spLocks noChangeAspect="1"/>
          </p:cNvSpPr>
          <p:nvPr userDrawn="1"/>
        </p:nvSpPr>
        <p:spPr>
          <a:xfrm>
            <a:off x="7884368" y="6453336"/>
            <a:ext cx="288032" cy="288032"/>
          </a:xfrm>
          <a:prstGeom prst="actionButtonBackPrevious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動作按鈕: 上一項 17">
            <a:hlinkClick r:id="" action="ppaction://hlinkshowjump?jump=nextslide" highlightClick="1"/>
          </p:cNvPr>
          <p:cNvSpPr>
            <a:spLocks noChangeAspect="1"/>
          </p:cNvSpPr>
          <p:nvPr userDrawn="1"/>
        </p:nvSpPr>
        <p:spPr>
          <a:xfrm flipH="1">
            <a:off x="8487005" y="6452750"/>
            <a:ext cx="288032" cy="288032"/>
          </a:xfrm>
          <a:prstGeom prst="actionButtonBackPrevious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動作按鈕: 首頁 18">
            <a:hlinkClick r:id="" action="ppaction://hlinkshowjump?jump=firstslide" highlightClick="1"/>
          </p:cNvPr>
          <p:cNvSpPr>
            <a:spLocks noChangeAspect="1"/>
          </p:cNvSpPr>
          <p:nvPr userDrawn="1"/>
        </p:nvSpPr>
        <p:spPr>
          <a:xfrm>
            <a:off x="8181453" y="6452750"/>
            <a:ext cx="288032" cy="288618"/>
          </a:xfrm>
          <a:prstGeom prst="actionButtonHome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4CC7C9">
                  <a:tint val="66000"/>
                  <a:satMod val="160000"/>
                </a:srgbClr>
              </a:gs>
              <a:gs pos="50000">
                <a:srgbClr val="4CC7C9">
                  <a:tint val="44500"/>
                  <a:satMod val="160000"/>
                </a:srgbClr>
              </a:gs>
              <a:gs pos="100000">
                <a:srgbClr val="4CC7C9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8686800" y="6581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B664FA2-ECA6-43CD-B243-294C975737B7}" type="slidenum">
              <a:rPr lang="zh-HK" altLang="en-US" sz="1200" smtClean="0"/>
              <a:pPr algn="r"/>
              <a:t>‹#›</a:t>
            </a:fld>
            <a:endParaRPr lang="zh-HK" altLang="en-US" sz="1200" dirty="0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83157B3E-0187-4CCE-8F11-6EF644BC1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" y="6358502"/>
            <a:ext cx="1419346" cy="4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088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 rot="10800000">
            <a:off x="-2516" y="6309320"/>
            <a:ext cx="9144000" cy="548680"/>
          </a:xfrm>
          <a:prstGeom prst="rect">
            <a:avLst/>
          </a:prstGeom>
          <a:gradFill flip="none" rotWithShape="1">
            <a:gsLst>
              <a:gs pos="0">
                <a:srgbClr val="F17264"/>
              </a:gs>
              <a:gs pos="19000">
                <a:srgbClr val="F3A07C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7" name="動作按鈕: 上一項 16">
            <a:hlinkClick r:id="" action="ppaction://hlinkshowjump?jump=previousslide" highlightClick="1"/>
          </p:cNvPr>
          <p:cNvSpPr>
            <a:spLocks noChangeAspect="1"/>
          </p:cNvSpPr>
          <p:nvPr userDrawn="1"/>
        </p:nvSpPr>
        <p:spPr>
          <a:xfrm>
            <a:off x="7884368" y="6453336"/>
            <a:ext cx="288032" cy="288032"/>
          </a:xfrm>
          <a:prstGeom prst="actionButtonBackPrevious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動作按鈕: 上一項 17">
            <a:hlinkClick r:id="" action="ppaction://hlinkshowjump?jump=nextslide" highlightClick="1"/>
          </p:cNvPr>
          <p:cNvSpPr>
            <a:spLocks noChangeAspect="1"/>
          </p:cNvSpPr>
          <p:nvPr userDrawn="1"/>
        </p:nvSpPr>
        <p:spPr>
          <a:xfrm flipH="1">
            <a:off x="8487005" y="6452750"/>
            <a:ext cx="288032" cy="288032"/>
          </a:xfrm>
          <a:prstGeom prst="actionButtonBackPrevious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動作按鈕: 首頁 18">
            <a:hlinkClick r:id="" action="ppaction://hlinkshowjump?jump=firstslide" highlightClick="1"/>
          </p:cNvPr>
          <p:cNvSpPr>
            <a:spLocks noChangeAspect="1"/>
          </p:cNvSpPr>
          <p:nvPr userDrawn="1"/>
        </p:nvSpPr>
        <p:spPr>
          <a:xfrm>
            <a:off x="8181453" y="6452750"/>
            <a:ext cx="288032" cy="288618"/>
          </a:xfrm>
          <a:prstGeom prst="actionButtonHome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gradFill flip="none" rotWithShape="1">
            <a:gsLst>
              <a:gs pos="0">
                <a:srgbClr val="F27264">
                  <a:tint val="66000"/>
                  <a:satMod val="160000"/>
                </a:srgbClr>
              </a:gs>
              <a:gs pos="50000">
                <a:srgbClr val="F27264">
                  <a:tint val="44500"/>
                  <a:satMod val="160000"/>
                </a:srgbClr>
              </a:gs>
              <a:gs pos="100000">
                <a:srgbClr val="F2726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8686800" y="6581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B664FA2-ECA6-43CD-B243-294C975737B7}" type="slidenum">
              <a:rPr lang="zh-HK" altLang="en-US" sz="1200" smtClean="0"/>
              <a:pPr algn="r"/>
              <a:t>‹#›</a:t>
            </a:fld>
            <a:endParaRPr lang="zh-HK" alt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157B3E-0187-4CCE-8F11-6EF644BC1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" y="6358502"/>
            <a:ext cx="1419346" cy="4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2758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0866-F4F6-4C05-A665-40ECF5926041}" type="datetimeFigureOut">
              <a:rPr lang="zh-HK" altLang="en-US" smtClean="0"/>
              <a:t>11/10/2023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90A7-7A74-4929-AD8E-12A7599FB2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805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0866-F4F6-4C05-A665-40ECF5926041}" type="datetimeFigureOut">
              <a:rPr lang="zh-HK" altLang="en-US" smtClean="0"/>
              <a:t>11/10/2023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90A7-7A74-4929-AD8E-12A7599FB2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61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0866-F4F6-4C05-A665-40ECF5926041}" type="datetimeFigureOut">
              <a:rPr lang="zh-HK" altLang="en-US" smtClean="0"/>
              <a:t>11/10/2023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90A7-7A74-4929-AD8E-12A7599FB2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254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0866-F4F6-4C05-A665-40ECF5926041}" type="datetimeFigureOut">
              <a:rPr lang="zh-HK" altLang="en-US" smtClean="0"/>
              <a:t>11/10/2023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90A7-7A74-4929-AD8E-12A7599FB2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575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0866-F4F6-4C05-A665-40ECF5926041}" type="datetimeFigureOut">
              <a:rPr lang="zh-HK" altLang="en-US" smtClean="0"/>
              <a:t>11/10/2023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90A7-7A74-4929-AD8E-12A7599FB2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235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E0866-F4F6-4C05-A665-40ECF5926041}" type="datetimeFigureOut">
              <a:rPr lang="zh-HK" altLang="en-US" smtClean="0"/>
              <a:t>11/10/2023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490A7-7A74-4929-AD8E-12A7599FB2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405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digital.oupchina.com.hk/junsci/video/jsci_flip1103_e.htm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igital.oupchina.com.hk/junsci/video/jsci_flip1103_c.htm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igital.oupchina.com.hk/junsci/video/jsci_pract1105_e.html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digital.oupchina.com.hk/junsci/video/jsci_pract1105_c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igital.oupchina.com.hk/junsci/video/jsci_skill1102_e.html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digital.oupchina.com.hk/junsci/video/jsci_skill1102_c.html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igital.oupchina.com.hk/junsci/video/jsci_pract1104_e.html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digital.oupchina.com.hk/junsci/video/jsci_pract1104_c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">
            <a:hlinkClick r:id="rId3"/>
            <a:extLst>
              <a:ext uri="{FF2B5EF4-FFF2-40B4-BE49-F238E27FC236}">
                <a16:creationId xmlns:a16="http://schemas.microsoft.com/office/drawing/2014/main" id="{9CE92C87-4FE0-249C-8E9C-BD4741F868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66" b="2514"/>
          <a:stretch/>
        </p:blipFill>
        <p:spPr>
          <a:xfrm>
            <a:off x="4983255" y="1728812"/>
            <a:ext cx="2683558" cy="407892"/>
          </a:xfrm>
          <a:prstGeom prst="rect">
            <a:avLst/>
          </a:prstGeom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2F2AE713-273B-FBDC-51A9-62A1A9720B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681989"/>
            <a:ext cx="2909483" cy="501539"/>
          </a:xfrm>
          <a:prstGeom prst="rect">
            <a:avLst/>
          </a:prstGeom>
        </p:spPr>
      </p:pic>
      <p:pic>
        <p:nvPicPr>
          <p:cNvPr id="11" name="Picture 2">
            <a:hlinkClick r:id="rId6"/>
            <a:extLst>
              <a:ext uri="{FF2B5EF4-FFF2-40B4-BE49-F238E27FC236}">
                <a16:creationId xmlns:a16="http://schemas.microsoft.com/office/drawing/2014/main" id="{46A9949F-5960-2E47-7117-864F20B53E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84" y="1751402"/>
            <a:ext cx="1335247" cy="37280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B507501-C2C0-D413-18BF-F302E92BBE53}"/>
              </a:ext>
            </a:extLst>
          </p:cNvPr>
          <p:cNvSpPr txBox="1"/>
          <p:nvPr/>
        </p:nvSpPr>
        <p:spPr>
          <a:xfrm>
            <a:off x="2771800" y="33265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en-US" altLang="zh-HK" sz="36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1.1</a:t>
            </a:r>
            <a:endParaRPr lang="zh-HK" altLang="en-US" sz="36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5A9E026-B65E-8F75-7917-930F4C0CF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" y="2217470"/>
            <a:ext cx="9010240" cy="4099897"/>
          </a:xfrm>
          <a:prstGeom prst="rect">
            <a:avLst/>
          </a:prstGeom>
        </p:spPr>
      </p:pic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F9015B0C-C7F4-3AD9-28AA-BD877A7BD5F2}"/>
              </a:ext>
            </a:extLst>
          </p:cNvPr>
          <p:cNvSpPr/>
          <p:nvPr/>
        </p:nvSpPr>
        <p:spPr>
          <a:xfrm>
            <a:off x="539550" y="5149384"/>
            <a:ext cx="8064898" cy="9194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types of forces can you identify in the scene?</a:t>
            </a:r>
            <a:b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在這個場景中，你能辨識多少種力？</a:t>
            </a:r>
            <a:endParaRPr lang="en-HK" altLang="zh-H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字方塊 17">
            <a:extLst>
              <a:ext uri="{FF2B5EF4-FFF2-40B4-BE49-F238E27FC236}">
                <a16:creationId xmlns:a16="http://schemas.microsoft.com/office/drawing/2014/main" id="{53315C0A-9B31-B264-D104-0AC1CFB4CDCA}"/>
              </a:ext>
            </a:extLst>
          </p:cNvPr>
          <p:cNvSpPr txBox="1"/>
          <p:nvPr/>
        </p:nvSpPr>
        <p:spPr>
          <a:xfrm>
            <a:off x="110947" y="260648"/>
            <a:ext cx="8922105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080000" indent="-1080000"/>
            <a:r>
              <a:rPr lang="en-US" altLang="zh-TW" sz="3200" b="1" dirty="0">
                <a:solidFill>
                  <a:srgbClr val="F26D63"/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11.3</a:t>
            </a:r>
            <a:r>
              <a:rPr lang="en-US" altLang="zh-HK" sz="3200" b="1" dirty="0">
                <a:solidFill>
                  <a:srgbClr val="F26D63"/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	Balanced forces and free-body diagrams </a:t>
            </a:r>
            <a:r>
              <a:rPr lang="zh-HK" altLang="en-US" sz="3200" b="1" dirty="0">
                <a:solidFill>
                  <a:srgbClr val="F26D63"/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平衡力和孤立物體圖</a:t>
            </a:r>
          </a:p>
        </p:txBody>
      </p:sp>
    </p:spTree>
    <p:extLst>
      <p:ext uri="{BB962C8B-B14F-4D97-AF65-F5344CB8AC3E}">
        <p14:creationId xmlns:p14="http://schemas.microsoft.com/office/powerpoint/2010/main" val="261396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6A17BAB0-E41C-6BB1-E9C8-3FE8BD93D20F}"/>
              </a:ext>
            </a:extLst>
          </p:cNvPr>
          <p:cNvGrpSpPr/>
          <p:nvPr/>
        </p:nvGrpSpPr>
        <p:grpSpPr>
          <a:xfrm>
            <a:off x="5367670" y="3525291"/>
            <a:ext cx="2579332" cy="1395756"/>
            <a:chOff x="4532953" y="3855867"/>
            <a:chExt cx="2579332" cy="1395756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BF17BF27-32BB-6654-448C-720FCB983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0" b="42360"/>
            <a:stretch/>
          </p:blipFill>
          <p:spPr>
            <a:xfrm>
              <a:off x="4726458" y="3855867"/>
              <a:ext cx="2385827" cy="1395756"/>
            </a:xfrm>
            <a:prstGeom prst="rect">
              <a:avLst/>
            </a:prstGeom>
          </p:spPr>
        </p:pic>
        <p:sp>
          <p:nvSpPr>
            <p:cNvPr id="29" name="矩形 3">
              <a:extLst>
                <a:ext uri="{FF2B5EF4-FFF2-40B4-BE49-F238E27FC236}">
                  <a16:creationId xmlns:a16="http://schemas.microsoft.com/office/drawing/2014/main" id="{04A9A380-6B44-B0E5-7C1B-9F13B15B1DF2}"/>
                </a:ext>
              </a:extLst>
            </p:cNvPr>
            <p:cNvSpPr/>
            <p:nvPr/>
          </p:nvSpPr>
          <p:spPr>
            <a:xfrm>
              <a:off x="4532953" y="4149527"/>
              <a:ext cx="3600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zh-HK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96B8CBF7-3612-6F56-EE01-37596C2B04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0" r="50875"/>
          <a:stretch/>
        </p:blipFill>
        <p:spPr>
          <a:xfrm>
            <a:off x="2031714" y="4816475"/>
            <a:ext cx="2495836" cy="1460894"/>
          </a:xfrm>
          <a:prstGeom prst="rect">
            <a:avLst/>
          </a:prstGeom>
        </p:spPr>
      </p:pic>
      <p:sp>
        <p:nvSpPr>
          <p:cNvPr id="13" name="矩形 1">
            <a:extLst>
              <a:ext uri="{FF2B5EF4-FFF2-40B4-BE49-F238E27FC236}">
                <a16:creationId xmlns:a16="http://schemas.microsoft.com/office/drawing/2014/main" id="{9CEAFC1E-0870-4974-5FF0-5E5A9C1F0352}"/>
              </a:ext>
            </a:extLst>
          </p:cNvPr>
          <p:cNvSpPr/>
          <p:nvPr/>
        </p:nvSpPr>
        <p:spPr>
          <a:xfrm>
            <a:off x="108000" y="2353905"/>
            <a:ext cx="8850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1	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Place a bar magnet on a bench. 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把兩塊磁棒異極相向放在實驗桌上。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032D567-6F66-4EDE-1F6F-1467D55CDFEE}"/>
              </a:ext>
            </a:extLst>
          </p:cNvPr>
          <p:cNvSpPr/>
          <p:nvPr/>
        </p:nvSpPr>
        <p:spPr>
          <a:xfrm>
            <a:off x="107503" y="1156392"/>
            <a:ext cx="88509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0" indent="-1800000"/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	Magnetic force</a:t>
            </a:r>
          </a:p>
          <a:p>
            <a:pPr marL="1800000" indent="-1800000"/>
            <a:r>
              <a:rPr lang="zh-HK" altLang="en-US" sz="3200" b="1" dirty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第一部分</a:t>
            </a:r>
            <a:r>
              <a:rPr lang="en-US" altLang="zh-HK" sz="3200" b="1" dirty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	</a:t>
            </a:r>
            <a:r>
              <a:rPr lang="zh-HK" altLang="en-US" sz="3200" b="1" dirty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磁力</a:t>
            </a:r>
            <a:endParaRPr lang="zh-HK" altLang="en-US" sz="3200" dirty="0">
              <a:solidFill>
                <a:schemeClr val="accent2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矩形 3">
            <a:extLst>
              <a:ext uri="{FF2B5EF4-FFF2-40B4-BE49-F238E27FC236}">
                <a16:creationId xmlns:a16="http://schemas.microsoft.com/office/drawing/2014/main" id="{FBEA753F-8DAD-05AE-F2DC-91F86EA8C9AF}"/>
              </a:ext>
            </a:extLst>
          </p:cNvPr>
          <p:cNvSpPr/>
          <p:nvPr/>
        </p:nvSpPr>
        <p:spPr>
          <a:xfrm>
            <a:off x="3693114" y="4447513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zh-HK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3">
            <a:extLst>
              <a:ext uri="{FF2B5EF4-FFF2-40B4-BE49-F238E27FC236}">
                <a16:creationId xmlns:a16="http://schemas.microsoft.com/office/drawing/2014/main" id="{8857B4CB-ED94-3FBB-059B-E2940FD56A19}"/>
              </a:ext>
            </a:extLst>
          </p:cNvPr>
          <p:cNvSpPr/>
          <p:nvPr/>
        </p:nvSpPr>
        <p:spPr>
          <a:xfrm>
            <a:off x="4616452" y="5229540"/>
            <a:ext cx="2743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opposite poles facing each other</a:t>
            </a:r>
            <a:b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異極相向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418EF49-BBA7-CAEB-2566-4FBADBE9C89E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</a:t>
            </a:r>
            <a:endParaRPr lang="en-US" altLang="zh-HK" sz="3600" b="1" dirty="0">
              <a:solidFill>
                <a:srgbClr val="5F95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CE246AF7-3BB9-47E1-149B-E2E20FB32A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6A17BAB0-E41C-6BB1-E9C8-3FE8BD93D20F}"/>
              </a:ext>
            </a:extLst>
          </p:cNvPr>
          <p:cNvGrpSpPr/>
          <p:nvPr/>
        </p:nvGrpSpPr>
        <p:grpSpPr>
          <a:xfrm>
            <a:off x="5367670" y="3525291"/>
            <a:ext cx="2579332" cy="1395756"/>
            <a:chOff x="4532953" y="3855867"/>
            <a:chExt cx="2579332" cy="1395756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BF17BF27-32BB-6654-448C-720FCB983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0" b="42360"/>
            <a:stretch/>
          </p:blipFill>
          <p:spPr>
            <a:xfrm>
              <a:off x="4726458" y="3855867"/>
              <a:ext cx="2385827" cy="1395756"/>
            </a:xfrm>
            <a:prstGeom prst="rect">
              <a:avLst/>
            </a:prstGeom>
          </p:spPr>
        </p:pic>
        <p:sp>
          <p:nvSpPr>
            <p:cNvPr id="29" name="矩形 3">
              <a:extLst>
                <a:ext uri="{FF2B5EF4-FFF2-40B4-BE49-F238E27FC236}">
                  <a16:creationId xmlns:a16="http://schemas.microsoft.com/office/drawing/2014/main" id="{04A9A380-6B44-B0E5-7C1B-9F13B15B1DF2}"/>
                </a:ext>
              </a:extLst>
            </p:cNvPr>
            <p:cNvSpPr/>
            <p:nvPr/>
          </p:nvSpPr>
          <p:spPr>
            <a:xfrm>
              <a:off x="4532953" y="4149527"/>
              <a:ext cx="3600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zh-HK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96B8CBF7-3612-6F56-EE01-37596C2B04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0" r="50875"/>
          <a:stretch/>
        </p:blipFill>
        <p:spPr>
          <a:xfrm>
            <a:off x="2031714" y="4816475"/>
            <a:ext cx="2495836" cy="1460894"/>
          </a:xfrm>
          <a:prstGeom prst="rect">
            <a:avLst/>
          </a:prstGeom>
        </p:spPr>
      </p:pic>
      <p:sp>
        <p:nvSpPr>
          <p:cNvPr id="26" name="矩形 3">
            <a:extLst>
              <a:ext uri="{FF2B5EF4-FFF2-40B4-BE49-F238E27FC236}">
                <a16:creationId xmlns:a16="http://schemas.microsoft.com/office/drawing/2014/main" id="{FBEA753F-8DAD-05AE-F2DC-91F86EA8C9AF}"/>
              </a:ext>
            </a:extLst>
          </p:cNvPr>
          <p:cNvSpPr/>
          <p:nvPr/>
        </p:nvSpPr>
        <p:spPr>
          <a:xfrm>
            <a:off x="3693114" y="4447513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zh-HK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3">
            <a:extLst>
              <a:ext uri="{FF2B5EF4-FFF2-40B4-BE49-F238E27FC236}">
                <a16:creationId xmlns:a16="http://schemas.microsoft.com/office/drawing/2014/main" id="{8857B4CB-ED94-3FBB-059B-E2940FD56A19}"/>
              </a:ext>
            </a:extLst>
          </p:cNvPr>
          <p:cNvSpPr/>
          <p:nvPr/>
        </p:nvSpPr>
        <p:spPr>
          <a:xfrm>
            <a:off x="4616452" y="5229540"/>
            <a:ext cx="2743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opposite poles facing each other</a:t>
            </a:r>
            <a:b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異極相向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418EF49-BBA7-CAEB-2566-4FBADBE9C89E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</a:t>
            </a:r>
            <a:endParaRPr lang="en-US" altLang="zh-HK" sz="3600" b="1" dirty="0">
              <a:solidFill>
                <a:srgbClr val="5F95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CE246AF7-3BB9-47E1-149B-E2E20FB32A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F018D28-1542-D2A0-3717-8FCEF6C3D4DC}"/>
              </a:ext>
            </a:extLst>
          </p:cNvPr>
          <p:cNvSpPr/>
          <p:nvPr/>
        </p:nvSpPr>
        <p:spPr>
          <a:xfrm>
            <a:off x="108000" y="1156392"/>
            <a:ext cx="8850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1	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Move another bar magnet slowly towards it with the opposite poles facing each other.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把一塊磁棒慢慢移近另一塊。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HK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10295 0.0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">
            <a:extLst>
              <a:ext uri="{FF2B5EF4-FFF2-40B4-BE49-F238E27FC236}">
                <a16:creationId xmlns:a16="http://schemas.microsoft.com/office/drawing/2014/main" id="{9CEAFC1E-0870-4974-5FF0-5E5A9C1F0352}"/>
              </a:ext>
            </a:extLst>
          </p:cNvPr>
          <p:cNvSpPr/>
          <p:nvPr/>
        </p:nvSpPr>
        <p:spPr>
          <a:xfrm>
            <a:off x="108000" y="1156392"/>
            <a:ext cx="8850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1	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Do the magnets attract each other before they are in contact?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兩塊磁棒靠近時，會不會吸引對方？</a:t>
            </a:r>
          </a:p>
        </p:txBody>
      </p:sp>
      <p:grpSp>
        <p:nvGrpSpPr>
          <p:cNvPr id="2" name="群組 3">
            <a:extLst>
              <a:ext uri="{FF2B5EF4-FFF2-40B4-BE49-F238E27FC236}">
                <a16:creationId xmlns:a16="http://schemas.microsoft.com/office/drawing/2014/main" id="{38B01BF4-8940-3D3D-DF75-A4FED17187C3}"/>
              </a:ext>
            </a:extLst>
          </p:cNvPr>
          <p:cNvGrpSpPr/>
          <p:nvPr/>
        </p:nvGrpSpPr>
        <p:grpSpPr>
          <a:xfrm>
            <a:off x="4424888" y="3824259"/>
            <a:ext cx="2579332" cy="1395756"/>
            <a:chOff x="4532953" y="3855867"/>
            <a:chExt cx="2579332" cy="1395756"/>
          </a:xfrm>
        </p:grpSpPr>
        <p:pic>
          <p:nvPicPr>
            <p:cNvPr id="4" name="圖片 11">
              <a:extLst>
                <a:ext uri="{FF2B5EF4-FFF2-40B4-BE49-F238E27FC236}">
                  <a16:creationId xmlns:a16="http://schemas.microsoft.com/office/drawing/2014/main" id="{08633FBB-1C06-564E-029E-CA40871E4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0" b="42360"/>
            <a:stretch/>
          </p:blipFill>
          <p:spPr>
            <a:xfrm>
              <a:off x="4726458" y="3855867"/>
              <a:ext cx="2385827" cy="1395756"/>
            </a:xfrm>
            <a:prstGeom prst="rect">
              <a:avLst/>
            </a:prstGeom>
          </p:spPr>
        </p:pic>
        <p:sp>
          <p:nvSpPr>
            <p:cNvPr id="5" name="矩形 3">
              <a:extLst>
                <a:ext uri="{FF2B5EF4-FFF2-40B4-BE49-F238E27FC236}">
                  <a16:creationId xmlns:a16="http://schemas.microsoft.com/office/drawing/2014/main" id="{C067700E-32EE-5248-4912-7AFAAA0079A6}"/>
                </a:ext>
              </a:extLst>
            </p:cNvPr>
            <p:cNvSpPr/>
            <p:nvPr/>
          </p:nvSpPr>
          <p:spPr>
            <a:xfrm>
              <a:off x="4532953" y="4149527"/>
              <a:ext cx="3600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zh-HK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圖片 2">
            <a:extLst>
              <a:ext uri="{FF2B5EF4-FFF2-40B4-BE49-F238E27FC236}">
                <a16:creationId xmlns:a16="http://schemas.microsoft.com/office/drawing/2014/main" id="{17CCD03A-CE15-8871-30FE-ECA0C2C565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0" r="50875"/>
          <a:stretch/>
        </p:blipFill>
        <p:spPr>
          <a:xfrm>
            <a:off x="2031714" y="4816475"/>
            <a:ext cx="2495836" cy="1460894"/>
          </a:xfrm>
          <a:prstGeom prst="rect">
            <a:avLst/>
          </a:prstGeom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EEED4D68-3A56-37CF-8348-16BE81EB779A}"/>
              </a:ext>
            </a:extLst>
          </p:cNvPr>
          <p:cNvSpPr/>
          <p:nvPr/>
        </p:nvSpPr>
        <p:spPr>
          <a:xfrm>
            <a:off x="3693114" y="4447513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zh-HK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3A9B684E-A129-C454-E9A6-A9CE616B72E2}"/>
              </a:ext>
            </a:extLst>
          </p:cNvPr>
          <p:cNvSpPr/>
          <p:nvPr/>
        </p:nvSpPr>
        <p:spPr>
          <a:xfrm>
            <a:off x="4616452" y="5229540"/>
            <a:ext cx="2743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opposite poles facing each other</a:t>
            </a:r>
            <a:b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異極相向</a:t>
            </a:r>
          </a:p>
        </p:txBody>
      </p:sp>
      <p:sp>
        <p:nvSpPr>
          <p:cNvPr id="16" name="矩形 1">
            <a:extLst>
              <a:ext uri="{FF2B5EF4-FFF2-40B4-BE49-F238E27FC236}">
                <a16:creationId xmlns:a16="http://schemas.microsoft.com/office/drawing/2014/main" id="{41C97F92-5574-5299-5196-C99B9C7ADE12}"/>
              </a:ext>
            </a:extLst>
          </p:cNvPr>
          <p:cNvSpPr/>
          <p:nvPr/>
        </p:nvSpPr>
        <p:spPr>
          <a:xfrm>
            <a:off x="875631" y="2633261"/>
            <a:ext cx="80588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Yes.</a:t>
            </a:r>
            <a:br>
              <a:rPr lang="en-HK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會。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6F11C73-0D43-CD67-3D4E-9315D69A633D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</a:t>
            </a:r>
            <a:endParaRPr lang="en-US" altLang="zh-HK" sz="3600" b="1" dirty="0">
              <a:solidFill>
                <a:srgbClr val="5F95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id="{E4E8C723-3AEF-C7C9-C4D9-A0AB8012DE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2D9E23B9-D091-455A-8F7D-49A2BAC1D8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2" r="52565"/>
          <a:stretch/>
        </p:blipFill>
        <p:spPr>
          <a:xfrm>
            <a:off x="2082396" y="4841875"/>
            <a:ext cx="2441980" cy="1400591"/>
          </a:xfrm>
          <a:prstGeom prst="rect">
            <a:avLst/>
          </a:prstGeom>
        </p:spPr>
      </p:pic>
      <p:sp>
        <p:nvSpPr>
          <p:cNvPr id="13" name="矩形 1">
            <a:extLst>
              <a:ext uri="{FF2B5EF4-FFF2-40B4-BE49-F238E27FC236}">
                <a16:creationId xmlns:a16="http://schemas.microsoft.com/office/drawing/2014/main" id="{9CEAFC1E-0870-4974-5FF0-5E5A9C1F0352}"/>
              </a:ext>
            </a:extLst>
          </p:cNvPr>
          <p:cNvSpPr/>
          <p:nvPr/>
        </p:nvSpPr>
        <p:spPr>
          <a:xfrm>
            <a:off x="108000" y="1156392"/>
            <a:ext cx="8850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2	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Move a bar magnet towards another magnet on the bench with the same poles facing each other.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把兩塊磁棒改為同極相向，然後把一塊磁棒慢慢移近另一塊。</a:t>
            </a:r>
          </a:p>
        </p:txBody>
      </p:sp>
      <p:sp>
        <p:nvSpPr>
          <p:cNvPr id="26" name="矩形 3">
            <a:extLst>
              <a:ext uri="{FF2B5EF4-FFF2-40B4-BE49-F238E27FC236}">
                <a16:creationId xmlns:a16="http://schemas.microsoft.com/office/drawing/2014/main" id="{FBEA753F-8DAD-05AE-F2DC-91F86EA8C9AF}"/>
              </a:ext>
            </a:extLst>
          </p:cNvPr>
          <p:cNvSpPr/>
          <p:nvPr/>
        </p:nvSpPr>
        <p:spPr>
          <a:xfrm>
            <a:off x="3693114" y="4447513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zh-HK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 3">
            <a:extLst>
              <a:ext uri="{FF2B5EF4-FFF2-40B4-BE49-F238E27FC236}">
                <a16:creationId xmlns:a16="http://schemas.microsoft.com/office/drawing/2014/main" id="{F9CD8BE0-8B77-6C29-75BE-74A4A61923F9}"/>
              </a:ext>
            </a:extLst>
          </p:cNvPr>
          <p:cNvSpPr/>
          <p:nvPr/>
        </p:nvSpPr>
        <p:spPr>
          <a:xfrm>
            <a:off x="4619626" y="5286109"/>
            <a:ext cx="2743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same poles facing each other</a:t>
            </a:r>
            <a:b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同極相向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B85707D9-D29B-C3A1-A825-F73155169918}"/>
              </a:ext>
            </a:extLst>
          </p:cNvPr>
          <p:cNvGrpSpPr/>
          <p:nvPr/>
        </p:nvGrpSpPr>
        <p:grpSpPr>
          <a:xfrm>
            <a:off x="5436096" y="3480514"/>
            <a:ext cx="2697468" cy="1421619"/>
            <a:chOff x="4532953" y="3845325"/>
            <a:chExt cx="2697468" cy="1421619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DC2CA40-0F6C-A708-668A-9C72F2A2B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02" b="40695"/>
            <a:stretch/>
          </p:blipFill>
          <p:spPr>
            <a:xfrm>
              <a:off x="4718304" y="3845325"/>
              <a:ext cx="2512117" cy="1421619"/>
            </a:xfrm>
            <a:prstGeom prst="rect">
              <a:avLst/>
            </a:prstGeom>
          </p:spPr>
        </p:pic>
        <p:sp>
          <p:nvSpPr>
            <p:cNvPr id="29" name="矩形 3">
              <a:extLst>
                <a:ext uri="{FF2B5EF4-FFF2-40B4-BE49-F238E27FC236}">
                  <a16:creationId xmlns:a16="http://schemas.microsoft.com/office/drawing/2014/main" id="{04A9A380-6B44-B0E5-7C1B-9F13B15B1DF2}"/>
                </a:ext>
              </a:extLst>
            </p:cNvPr>
            <p:cNvSpPr/>
            <p:nvPr/>
          </p:nvSpPr>
          <p:spPr>
            <a:xfrm>
              <a:off x="4532953" y="4149527"/>
              <a:ext cx="3600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4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zh-HK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E116A4F7-DFAB-02BC-F5CC-A96D70AFEE29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</a:t>
            </a:r>
            <a:endParaRPr lang="en-US" altLang="zh-HK" sz="3600" b="1" dirty="0">
              <a:solidFill>
                <a:srgbClr val="5F95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E5586BF8-EF9F-8808-7C60-C88F108E4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9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12257 0.0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">
            <a:extLst>
              <a:ext uri="{FF2B5EF4-FFF2-40B4-BE49-F238E27FC236}">
                <a16:creationId xmlns:a16="http://schemas.microsoft.com/office/drawing/2014/main" id="{9CEAFC1E-0870-4974-5FF0-5E5A9C1F0352}"/>
              </a:ext>
            </a:extLst>
          </p:cNvPr>
          <p:cNvSpPr/>
          <p:nvPr/>
        </p:nvSpPr>
        <p:spPr>
          <a:xfrm>
            <a:off x="108000" y="1156392"/>
            <a:ext cx="8850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2	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Do the magnets repel each other before they are in contact?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兩塊磁棒靠近時，會不會排斥對方？</a:t>
            </a: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97C9A189-B56D-86BD-E298-FB3749CE18AD}"/>
              </a:ext>
            </a:extLst>
          </p:cNvPr>
          <p:cNvSpPr/>
          <p:nvPr/>
        </p:nvSpPr>
        <p:spPr>
          <a:xfrm>
            <a:off x="899592" y="2661588"/>
            <a:ext cx="80588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Yes.</a:t>
            </a:r>
            <a:br>
              <a:rPr lang="en-HK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會。</a:t>
            </a:r>
          </a:p>
        </p:txBody>
      </p:sp>
      <p:pic>
        <p:nvPicPr>
          <p:cNvPr id="2" name="圖片 10">
            <a:extLst>
              <a:ext uri="{FF2B5EF4-FFF2-40B4-BE49-F238E27FC236}">
                <a16:creationId xmlns:a16="http://schemas.microsoft.com/office/drawing/2014/main" id="{317504EF-DBC6-75D2-3287-8E12DF96C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2" r="52565"/>
          <a:stretch/>
        </p:blipFill>
        <p:spPr>
          <a:xfrm>
            <a:off x="2082396" y="4841875"/>
            <a:ext cx="2441980" cy="1400591"/>
          </a:xfrm>
          <a:prstGeom prst="rect">
            <a:avLst/>
          </a:prstGeom>
        </p:spPr>
      </p:pic>
      <p:sp>
        <p:nvSpPr>
          <p:cNvPr id="3" name="矩形 3">
            <a:extLst>
              <a:ext uri="{FF2B5EF4-FFF2-40B4-BE49-F238E27FC236}">
                <a16:creationId xmlns:a16="http://schemas.microsoft.com/office/drawing/2014/main" id="{43190220-E338-DAB3-EADE-0E6187ECC53D}"/>
              </a:ext>
            </a:extLst>
          </p:cNvPr>
          <p:cNvSpPr/>
          <p:nvPr/>
        </p:nvSpPr>
        <p:spPr>
          <a:xfrm>
            <a:off x="3693114" y="4447513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zh-HK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群組 1">
            <a:extLst>
              <a:ext uri="{FF2B5EF4-FFF2-40B4-BE49-F238E27FC236}">
                <a16:creationId xmlns:a16="http://schemas.microsoft.com/office/drawing/2014/main" id="{30B05F43-D0DD-4A76-03B2-E36D8A69A3AF}"/>
              </a:ext>
            </a:extLst>
          </p:cNvPr>
          <p:cNvGrpSpPr/>
          <p:nvPr/>
        </p:nvGrpSpPr>
        <p:grpSpPr>
          <a:xfrm>
            <a:off x="4316511" y="3873246"/>
            <a:ext cx="2697468" cy="1421619"/>
            <a:chOff x="4532953" y="3845325"/>
            <a:chExt cx="2697468" cy="1421619"/>
          </a:xfrm>
        </p:grpSpPr>
        <p:pic>
          <p:nvPicPr>
            <p:cNvPr id="8" name="圖片 6">
              <a:extLst>
                <a:ext uri="{FF2B5EF4-FFF2-40B4-BE49-F238E27FC236}">
                  <a16:creationId xmlns:a16="http://schemas.microsoft.com/office/drawing/2014/main" id="{6FB2CC28-85C8-6008-B01B-BD6488D9F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02" b="40695"/>
            <a:stretch/>
          </p:blipFill>
          <p:spPr>
            <a:xfrm>
              <a:off x="4718304" y="3845325"/>
              <a:ext cx="2512117" cy="1421619"/>
            </a:xfrm>
            <a:prstGeom prst="rect">
              <a:avLst/>
            </a:prstGeom>
          </p:spPr>
        </p:pic>
        <p:sp>
          <p:nvSpPr>
            <p:cNvPr id="10" name="矩形 3">
              <a:extLst>
                <a:ext uri="{FF2B5EF4-FFF2-40B4-BE49-F238E27FC236}">
                  <a16:creationId xmlns:a16="http://schemas.microsoft.com/office/drawing/2014/main" id="{766A215D-8E59-5D5A-3817-47965F02EA6D}"/>
                </a:ext>
              </a:extLst>
            </p:cNvPr>
            <p:cNvSpPr/>
            <p:nvPr/>
          </p:nvSpPr>
          <p:spPr>
            <a:xfrm>
              <a:off x="4532953" y="4149527"/>
              <a:ext cx="3600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4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zh-HK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3">
            <a:extLst>
              <a:ext uri="{FF2B5EF4-FFF2-40B4-BE49-F238E27FC236}">
                <a16:creationId xmlns:a16="http://schemas.microsoft.com/office/drawing/2014/main" id="{4384A783-F166-1369-AABA-E48078B78DD0}"/>
              </a:ext>
            </a:extLst>
          </p:cNvPr>
          <p:cNvSpPr/>
          <p:nvPr/>
        </p:nvSpPr>
        <p:spPr>
          <a:xfrm>
            <a:off x="4619626" y="5286109"/>
            <a:ext cx="2743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same poles facing each other</a:t>
            </a:r>
            <a:b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同極相向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9CC6234-063D-1A1C-8895-97CF63BA06F6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</a:t>
            </a:r>
            <a:endParaRPr lang="en-US" altLang="zh-HK" sz="3600" b="1" dirty="0">
              <a:solidFill>
                <a:srgbClr val="5F95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722C62-85A6-9D2A-13AF-2677EC4A0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">
            <a:extLst>
              <a:ext uri="{FF2B5EF4-FFF2-40B4-BE49-F238E27FC236}">
                <a16:creationId xmlns:a16="http://schemas.microsoft.com/office/drawing/2014/main" id="{9CEAFC1E-0870-4974-5FF0-5E5A9C1F0352}"/>
              </a:ext>
            </a:extLst>
          </p:cNvPr>
          <p:cNvSpPr/>
          <p:nvPr/>
        </p:nvSpPr>
        <p:spPr>
          <a:xfrm>
            <a:off x="108000" y="2350041"/>
            <a:ext cx="8850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1	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Blow up a balloon and tie off its end. Place some small bits of paper on a bench.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把氣球吹脹，然後綁住它的開口。把一些紙碎放在實驗桌上。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032D567-6F66-4EDE-1F6F-1467D55CDFEE}"/>
              </a:ext>
            </a:extLst>
          </p:cNvPr>
          <p:cNvSpPr/>
          <p:nvPr/>
        </p:nvSpPr>
        <p:spPr>
          <a:xfrm>
            <a:off x="107503" y="1156392"/>
            <a:ext cx="88509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0" indent="-1800000"/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	Electrostatic force</a:t>
            </a:r>
          </a:p>
          <a:p>
            <a:pPr marL="1800000" indent="-1800000"/>
            <a:r>
              <a:rPr lang="zh-HK" altLang="en-US" sz="3200" b="1" dirty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第二部分</a:t>
            </a:r>
            <a:r>
              <a:rPr lang="en-US" altLang="zh-HK" sz="3200" b="1" dirty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	</a:t>
            </a:r>
            <a:r>
              <a:rPr lang="zh-HK" altLang="en-US" sz="3200" b="1" dirty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靜電力</a:t>
            </a:r>
            <a:endParaRPr lang="zh-HK" altLang="en-US" sz="3200" dirty="0">
              <a:solidFill>
                <a:schemeClr val="accent2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AD6FC1-DC23-9AD8-998C-09262007C60F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</a:t>
            </a:r>
            <a:endParaRPr lang="en-US" altLang="zh-HK" sz="3600" b="1" dirty="0">
              <a:solidFill>
                <a:srgbClr val="5F95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6EFE98BE-1D99-D97C-5B8F-A9E41E10A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92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240CB1A-DFD6-1A15-301F-EC6035AA3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98" y="3212976"/>
            <a:ext cx="3344204" cy="2914673"/>
          </a:xfrm>
          <a:prstGeom prst="rect">
            <a:avLst/>
          </a:prstGeom>
        </p:spPr>
      </p:pic>
      <p:sp>
        <p:nvSpPr>
          <p:cNvPr id="7" name="矩形 1">
            <a:extLst>
              <a:ext uri="{FF2B5EF4-FFF2-40B4-BE49-F238E27FC236}">
                <a16:creationId xmlns:a16="http://schemas.microsoft.com/office/drawing/2014/main" id="{FBD734CD-2436-FD0D-824B-181C8B0442E3}"/>
              </a:ext>
            </a:extLst>
          </p:cNvPr>
          <p:cNvSpPr/>
          <p:nvPr/>
        </p:nvSpPr>
        <p:spPr>
          <a:xfrm>
            <a:off x="108000" y="1156392"/>
            <a:ext cx="8850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2	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Rub the balloon on a piece of </a:t>
            </a:r>
            <a:r>
              <a:rPr lang="en-US" altLang="zh-HK" sz="2800" dirty="0" err="1">
                <a:latin typeface="Arial" panose="020B0604020202020204" pitchFamily="34" charset="0"/>
                <a:cs typeface="Arial" panose="020B0604020202020204" pitchFamily="34" charset="0"/>
              </a:rPr>
              <a:t>woollen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cloth and immediately bring the balloon near the small bits of paper.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用羊毛布摩擦氣球，然後立即把氣球移近紙碎。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C195CA2-CDA1-AE77-76FA-337060958D8F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</a:t>
            </a:r>
            <a:endParaRPr lang="en-US" altLang="zh-HK" sz="3600" b="1" dirty="0">
              <a:solidFill>
                <a:srgbClr val="5F95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25CCCB85-88A2-6A8B-2605-0B3D094DB6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240CB1A-DFD6-1A15-301F-EC6035AA3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98" y="3212976"/>
            <a:ext cx="3344204" cy="2914673"/>
          </a:xfrm>
          <a:prstGeom prst="rect">
            <a:avLst/>
          </a:prstGeom>
        </p:spPr>
      </p:pic>
      <p:sp>
        <p:nvSpPr>
          <p:cNvPr id="7" name="矩形 1">
            <a:extLst>
              <a:ext uri="{FF2B5EF4-FFF2-40B4-BE49-F238E27FC236}">
                <a16:creationId xmlns:a16="http://schemas.microsoft.com/office/drawing/2014/main" id="{FBD734CD-2436-FD0D-824B-181C8B0442E3}"/>
              </a:ext>
            </a:extLst>
          </p:cNvPr>
          <p:cNvSpPr/>
          <p:nvPr/>
        </p:nvSpPr>
        <p:spPr>
          <a:xfrm>
            <a:off x="108000" y="1156392"/>
            <a:ext cx="8850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2	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What do you observe?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你觀察到甚麼？</a:t>
            </a: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261B1CF9-550C-4220-2D3E-FEC76AC3F403}"/>
              </a:ext>
            </a:extLst>
          </p:cNvPr>
          <p:cNvSpPr/>
          <p:nvPr/>
        </p:nvSpPr>
        <p:spPr>
          <a:xfrm>
            <a:off x="899592" y="2258869"/>
            <a:ext cx="80588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balloon attracts the small bits of paper.</a:t>
            </a:r>
            <a:br>
              <a:rPr lang="en-HK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氣球吸引紙碎。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A25E962-2AB1-3AF9-F0E1-808B20BC6F12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</a:t>
            </a:r>
            <a:endParaRPr lang="en-US" altLang="zh-HK" sz="3600" b="1" dirty="0">
              <a:solidFill>
                <a:srgbClr val="5F95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EA8F5330-2204-F159-66A1-0BEA177575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">
            <a:extLst>
              <a:ext uri="{FF2B5EF4-FFF2-40B4-BE49-F238E27FC236}">
                <a16:creationId xmlns:a16="http://schemas.microsoft.com/office/drawing/2014/main" id="{9CEAFC1E-0870-4974-5FF0-5E5A9C1F0352}"/>
              </a:ext>
            </a:extLst>
          </p:cNvPr>
          <p:cNvSpPr/>
          <p:nvPr/>
        </p:nvSpPr>
        <p:spPr>
          <a:xfrm>
            <a:off x="108000" y="1857598"/>
            <a:ext cx="8850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What are in common for the forces acting on the magnets in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Part I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and the forces acting on the small bits of paper in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Part II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在</a:t>
            </a: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第一部分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中施於磁棒的力和</a:t>
            </a: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第二部分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中施於紙碎的力有甚麼共通點？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032D567-6F66-4EDE-1F6F-1467D55CDFEE}"/>
              </a:ext>
            </a:extLst>
          </p:cNvPr>
          <p:cNvSpPr/>
          <p:nvPr/>
        </p:nvSpPr>
        <p:spPr>
          <a:xfrm>
            <a:off x="107503" y="1156392"/>
            <a:ext cx="8850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0" indent="-1800000">
              <a:spcBef>
                <a:spcPts val="600"/>
              </a:spcBef>
            </a:pP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zh-HK" alt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3200" b="1" dirty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討論</a:t>
            </a:r>
            <a:endParaRPr lang="zh-HK" altLang="en-US" sz="3200" dirty="0">
              <a:solidFill>
                <a:schemeClr val="accent2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矩形 1">
            <a:extLst>
              <a:ext uri="{FF2B5EF4-FFF2-40B4-BE49-F238E27FC236}">
                <a16:creationId xmlns:a16="http://schemas.microsoft.com/office/drawing/2014/main" id="{4DD32154-A65B-CA9E-6EC5-F44157F6E4B8}"/>
              </a:ext>
            </a:extLst>
          </p:cNvPr>
          <p:cNvSpPr/>
          <p:nvPr/>
        </p:nvSpPr>
        <p:spPr>
          <a:xfrm>
            <a:off x="107503" y="4437112"/>
            <a:ext cx="88509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both non-contact forces.</a:t>
            </a:r>
            <a:br>
              <a:rPr lang="en-HK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它們都是非接觸力。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3EE35C-4A89-E363-AAB2-DD469BDF15EE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</a:t>
            </a:r>
            <a:endParaRPr lang="en-US" altLang="zh-HK" sz="3600" b="1" dirty="0">
              <a:solidFill>
                <a:srgbClr val="5F95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8518ED68-2290-D8F8-ACBE-DE31EDA8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4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E5205DFB-A2AA-9B6D-8277-B9BEBD02E2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6" b="39777"/>
          <a:stretch/>
        </p:blipFill>
        <p:spPr>
          <a:xfrm>
            <a:off x="6391174" y="4365104"/>
            <a:ext cx="1945247" cy="1183860"/>
          </a:xfrm>
          <a:prstGeom prst="rect">
            <a:avLst/>
          </a:prstGeom>
        </p:spPr>
      </p:pic>
      <p:sp>
        <p:nvSpPr>
          <p:cNvPr id="9" name="矩形 3">
            <a:extLst>
              <a:ext uri="{FF2B5EF4-FFF2-40B4-BE49-F238E27FC236}">
                <a16:creationId xmlns:a16="http://schemas.microsoft.com/office/drawing/2014/main" id="{30D40061-F53C-DBF9-C4DF-7864CBC175CE}"/>
              </a:ext>
            </a:extLst>
          </p:cNvPr>
          <p:cNvSpPr/>
          <p:nvPr/>
        </p:nvSpPr>
        <p:spPr>
          <a:xfrm>
            <a:off x="108000" y="1124744"/>
            <a:ext cx="8922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Two magnets repel or attract each other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at a distance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兩塊磁棒在</a:t>
            </a: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沒有互相接觸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的情況下互相排斥或吸引。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D1A00C3-08A0-460F-BA15-2FB30427BDDF}"/>
              </a:ext>
            </a:extLst>
          </p:cNvPr>
          <p:cNvGrpSpPr/>
          <p:nvPr/>
        </p:nvGrpSpPr>
        <p:grpSpPr>
          <a:xfrm>
            <a:off x="1547664" y="2163601"/>
            <a:ext cx="6408216" cy="2721241"/>
            <a:chOff x="1547664" y="2163601"/>
            <a:chExt cx="6408216" cy="2721241"/>
          </a:xfrm>
        </p:grpSpPr>
        <p:pic>
          <p:nvPicPr>
            <p:cNvPr id="3" name="圖形 2" descr="返回 (從右至左)">
              <a:extLst>
                <a:ext uri="{FF2B5EF4-FFF2-40B4-BE49-F238E27FC236}">
                  <a16:creationId xmlns:a16="http://schemas.microsoft.com/office/drawing/2014/main" id="{581FC22A-96C6-FF37-6F84-EA04DDEAF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4500000">
              <a:off x="2636500" y="2163601"/>
              <a:ext cx="914400" cy="914400"/>
            </a:xfrm>
            <a:prstGeom prst="rect">
              <a:avLst/>
            </a:prstGeom>
          </p:spPr>
        </p:pic>
        <p:sp>
          <p:nvSpPr>
            <p:cNvPr id="13" name="矩形 3">
              <a:extLst>
                <a:ext uri="{FF2B5EF4-FFF2-40B4-BE49-F238E27FC236}">
                  <a16:creationId xmlns:a16="http://schemas.microsoft.com/office/drawing/2014/main" id="{72E334D2-CA87-53E9-547E-8D087A35E4AB}"/>
                </a:ext>
              </a:extLst>
            </p:cNvPr>
            <p:cNvSpPr/>
            <p:nvPr/>
          </p:nvSpPr>
          <p:spPr>
            <a:xfrm>
              <a:off x="1547664" y="3068960"/>
              <a:ext cx="640821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HK" altLang="zh-HK" sz="2800" dirty="0">
                  <a:latin typeface="Arial" panose="020B0604020202020204" pitchFamily="34" charset="0"/>
                  <a:cs typeface="Arial" panose="020B0604020202020204" pitchFamily="34" charset="0"/>
                </a:rPr>
                <a:t>repulsive or attractive forces acting on the magnets:</a:t>
              </a:r>
              <a:br>
                <a:rPr lang="en-HK" altLang="zh-HK" sz="28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施於磁棒的排斥力或吸引力：</a:t>
              </a:r>
              <a:endParaRPr lang="en-US" altLang="zh-HK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HK" altLang="zh-HK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magnetic forces</a:t>
              </a:r>
              <a:r>
                <a:rPr lang="zh-HK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磁力</a:t>
              </a:r>
              <a:endPara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4E8AA1CB-DE64-7003-D1CF-5175EFBD73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77" b="89806" l="4736" r="89914">
                        <a14:foregroundMark x1="8487" y1="71226" x2="10578" y2="83484"/>
                        <a14:foregroundMark x1="8364" y1="78323" x2="4736" y2="70452"/>
                        <a14:foregroundMark x1="4736" y1="72903" x2="12792" y2="89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413" r="50547"/>
          <a:stretch/>
        </p:blipFill>
        <p:spPr>
          <a:xfrm>
            <a:off x="4211960" y="5139890"/>
            <a:ext cx="2039648" cy="119101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F3D598B-C952-E720-7F72-1798E1BE0E3E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	Types of forces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力的種類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188FA6A-A134-3918-A492-45088D4E92CB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	Types of forces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力的種類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16B9E66D-3983-FA8F-065F-9FB158BFF317}"/>
              </a:ext>
            </a:extLst>
          </p:cNvPr>
          <p:cNvSpPr/>
          <p:nvPr/>
        </p:nvSpPr>
        <p:spPr>
          <a:xfrm>
            <a:off x="2736920" y="1124744"/>
            <a:ext cx="3670159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TW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Forces </a:t>
            </a:r>
            <a:r>
              <a:rPr lang="zh-TW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力</a:t>
            </a:r>
            <a:endParaRPr lang="en-HK" altLang="zh-HK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25BA71FB-BB3F-9F5F-26D2-14A83CE3E3E0}"/>
              </a:ext>
            </a:extLst>
          </p:cNvPr>
          <p:cNvGrpSpPr/>
          <p:nvPr/>
        </p:nvGrpSpPr>
        <p:grpSpPr>
          <a:xfrm>
            <a:off x="218148" y="1889388"/>
            <a:ext cx="4103960" cy="4032021"/>
            <a:chOff x="218148" y="2105412"/>
            <a:chExt cx="4103960" cy="4032021"/>
          </a:xfrm>
        </p:grpSpPr>
        <p:sp>
          <p:nvSpPr>
            <p:cNvPr id="2" name="向下箭號 1">
              <a:extLst>
                <a:ext uri="{FF2B5EF4-FFF2-40B4-BE49-F238E27FC236}">
                  <a16:creationId xmlns:a16="http://schemas.microsoft.com/office/drawing/2014/main" id="{D9B36102-C186-EC6E-A726-58BAA0A2AE6C}"/>
                </a:ext>
              </a:extLst>
            </p:cNvPr>
            <p:cNvSpPr/>
            <p:nvPr/>
          </p:nvSpPr>
          <p:spPr>
            <a:xfrm rot="2135460">
              <a:off x="3000917" y="2105412"/>
              <a:ext cx="541830" cy="1346269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HK" altLang="en-US"/>
            </a:p>
          </p:txBody>
        </p:sp>
        <p:sp>
          <p:nvSpPr>
            <p:cNvPr id="20" name="矩形 3">
              <a:extLst>
                <a:ext uri="{FF2B5EF4-FFF2-40B4-BE49-F238E27FC236}">
                  <a16:creationId xmlns:a16="http://schemas.microsoft.com/office/drawing/2014/main" id="{2013A765-EC9E-46DE-9002-57FEE3EF5363}"/>
                </a:ext>
              </a:extLst>
            </p:cNvPr>
            <p:cNvSpPr/>
            <p:nvPr/>
          </p:nvSpPr>
          <p:spPr>
            <a:xfrm>
              <a:off x="218148" y="3213556"/>
              <a:ext cx="4103960" cy="2923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HK" altLang="zh-HK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 force</a:t>
              </a:r>
              <a:br>
                <a:rPr lang="en-HK" altLang="zh-HK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接觸力</a:t>
              </a:r>
              <a:r>
                <a:rPr lang="en-US" altLang="zh-HK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HK" altLang="zh-HK" sz="32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HK" altLang="zh-HK" sz="2400" dirty="0">
                  <a:latin typeface="Arial" panose="020B0604020202020204" pitchFamily="34" charset="0"/>
                  <a:cs typeface="Arial" panose="020B0604020202020204" pitchFamily="34" charset="0"/>
                </a:rPr>
                <a:t>applies a force on another object </a:t>
              </a:r>
              <a:r>
                <a:rPr lang="en-HK" altLang="zh-HK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through direct contact only</a:t>
              </a:r>
              <a:br>
                <a:rPr lang="en-HK" altLang="zh-HK" sz="2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一個物體對另一個物體施力時兩者要</a:t>
              </a:r>
              <a:r>
                <a:rPr lang="zh-HK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互相接觸</a:t>
              </a:r>
              <a:endParaRPr lang="en-HK" altLang="zh-HK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D36CD56B-D2E3-AEF3-5E6C-308E84CCB2B5}"/>
              </a:ext>
            </a:extLst>
          </p:cNvPr>
          <p:cNvGrpSpPr/>
          <p:nvPr/>
        </p:nvGrpSpPr>
        <p:grpSpPr>
          <a:xfrm>
            <a:off x="4603744" y="1889390"/>
            <a:ext cx="4322108" cy="4401351"/>
            <a:chOff x="4603744" y="2105414"/>
            <a:chExt cx="4322108" cy="4401351"/>
          </a:xfrm>
        </p:grpSpPr>
        <p:sp>
          <p:nvSpPr>
            <p:cNvPr id="19" name="向下箭號 18">
              <a:extLst>
                <a:ext uri="{FF2B5EF4-FFF2-40B4-BE49-F238E27FC236}">
                  <a16:creationId xmlns:a16="http://schemas.microsoft.com/office/drawing/2014/main" id="{A69E554A-DD41-DD3A-A0DD-F1066CBBE096}"/>
                </a:ext>
              </a:extLst>
            </p:cNvPr>
            <p:cNvSpPr/>
            <p:nvPr/>
          </p:nvSpPr>
          <p:spPr>
            <a:xfrm rot="19464540" flipH="1">
              <a:off x="5601250" y="2105414"/>
              <a:ext cx="541830" cy="1346269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HK" altLang="en-US"/>
            </a:p>
          </p:txBody>
        </p:sp>
        <p:sp>
          <p:nvSpPr>
            <p:cNvPr id="21" name="矩形 3">
              <a:extLst>
                <a:ext uri="{FF2B5EF4-FFF2-40B4-BE49-F238E27FC236}">
                  <a16:creationId xmlns:a16="http://schemas.microsoft.com/office/drawing/2014/main" id="{376AD612-6F89-2C5A-0978-6F6BF8E167B1}"/>
                </a:ext>
              </a:extLst>
            </p:cNvPr>
            <p:cNvSpPr/>
            <p:nvPr/>
          </p:nvSpPr>
          <p:spPr>
            <a:xfrm>
              <a:off x="4603744" y="3213556"/>
              <a:ext cx="4322108" cy="329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HK" altLang="zh-HK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Non-contact force</a:t>
              </a:r>
              <a:br>
                <a:rPr lang="en-HK" altLang="zh-HK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非接觸力</a:t>
              </a:r>
              <a:r>
                <a:rPr lang="en-US" altLang="zh-HK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HK" altLang="zh-HK" sz="32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HK" altLang="zh-HK" sz="2400" dirty="0">
                  <a:latin typeface="Arial" panose="020B0604020202020204" pitchFamily="34" charset="0"/>
                  <a:cs typeface="Arial" panose="020B0604020202020204" pitchFamily="34" charset="0"/>
                </a:rPr>
                <a:t>applies a force on another object </a:t>
              </a:r>
              <a:r>
                <a:rPr lang="en-HK" altLang="zh-HK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at a distance</a:t>
              </a:r>
              <a:r>
                <a:rPr lang="en-HK" altLang="zh-HK" sz="2400" dirty="0">
                  <a:latin typeface="Arial" panose="020B0604020202020204" pitchFamily="34" charset="0"/>
                  <a:cs typeface="Arial" panose="020B0604020202020204" pitchFamily="34" charset="0"/>
                </a:rPr>
                <a:t>, even when not in contact</a:t>
              </a:r>
              <a:br>
                <a:rPr lang="en-HK" altLang="zh-HK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一個物體對另一個物體</a:t>
              </a:r>
              <a:br>
                <a:rPr lang="en-US" altLang="zh-HK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施力時兩者</a:t>
              </a:r>
              <a:r>
                <a:rPr lang="zh-HK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無須互相接觸</a:t>
              </a:r>
              <a:r>
                <a:rPr lang="zh-HK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，</a:t>
              </a:r>
              <a:br>
                <a:rPr lang="en-US" altLang="zh-HK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甚至相隔一段距離</a:t>
              </a:r>
              <a:endParaRPr lang="en-HK" altLang="zh-HK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7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19C6386-C140-78B9-6B00-55B2B8002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71" y="3645024"/>
            <a:ext cx="3013725" cy="2626641"/>
          </a:xfrm>
          <a:prstGeom prst="rect">
            <a:avLst/>
          </a:prstGeom>
        </p:spPr>
      </p:pic>
      <p:sp>
        <p:nvSpPr>
          <p:cNvPr id="9" name="矩形 3">
            <a:extLst>
              <a:ext uri="{FF2B5EF4-FFF2-40B4-BE49-F238E27FC236}">
                <a16:creationId xmlns:a16="http://schemas.microsoft.com/office/drawing/2014/main" id="{30D40061-F53C-DBF9-C4DF-7864CBC175CE}"/>
              </a:ext>
            </a:extLst>
          </p:cNvPr>
          <p:cNvSpPr/>
          <p:nvPr/>
        </p:nvSpPr>
        <p:spPr>
          <a:xfrm>
            <a:off x="108000" y="1124744"/>
            <a:ext cx="89221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The rubbed balloon attracts small bits of paper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without touching them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摩擦過的氣球在</a:t>
            </a: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沒有接觸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紙碎的情況下把紙碎吸引。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D1A00C3-08A0-460F-BA15-2FB30427BDDF}"/>
              </a:ext>
            </a:extLst>
          </p:cNvPr>
          <p:cNvGrpSpPr/>
          <p:nvPr/>
        </p:nvGrpSpPr>
        <p:grpSpPr>
          <a:xfrm>
            <a:off x="922167" y="2487613"/>
            <a:ext cx="7482440" cy="2290354"/>
            <a:chOff x="922167" y="2163601"/>
            <a:chExt cx="7482440" cy="2290354"/>
          </a:xfrm>
        </p:grpSpPr>
        <p:pic>
          <p:nvPicPr>
            <p:cNvPr id="3" name="圖形 2" descr="返回 (從右至左)">
              <a:extLst>
                <a:ext uri="{FF2B5EF4-FFF2-40B4-BE49-F238E27FC236}">
                  <a16:creationId xmlns:a16="http://schemas.microsoft.com/office/drawing/2014/main" id="{581FC22A-96C6-FF37-6F84-EA04DDEAF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4500000">
              <a:off x="2636500" y="2163601"/>
              <a:ext cx="914400" cy="914400"/>
            </a:xfrm>
            <a:prstGeom prst="rect">
              <a:avLst/>
            </a:prstGeom>
          </p:spPr>
        </p:pic>
        <p:sp>
          <p:nvSpPr>
            <p:cNvPr id="13" name="矩形 3">
              <a:extLst>
                <a:ext uri="{FF2B5EF4-FFF2-40B4-BE49-F238E27FC236}">
                  <a16:creationId xmlns:a16="http://schemas.microsoft.com/office/drawing/2014/main" id="{72E334D2-CA87-53E9-547E-8D087A35E4AB}"/>
                </a:ext>
              </a:extLst>
            </p:cNvPr>
            <p:cNvSpPr/>
            <p:nvPr/>
          </p:nvSpPr>
          <p:spPr>
            <a:xfrm>
              <a:off x="922167" y="3068960"/>
              <a:ext cx="748244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HK" altLang="zh-HK" sz="2800" dirty="0">
                  <a:latin typeface="Arial" panose="020B0604020202020204" pitchFamily="34" charset="0"/>
                  <a:cs typeface="Arial" panose="020B0604020202020204" pitchFamily="34" charset="0"/>
                </a:rPr>
                <a:t>attractive force acting on the paper:</a:t>
              </a:r>
              <a:br>
                <a:rPr lang="en-HK" altLang="zh-HK" sz="28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施於紙碎的吸引力：</a:t>
              </a:r>
              <a:endParaRPr lang="en-US" altLang="zh-HK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HK" altLang="zh-HK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electrostatic force</a:t>
              </a:r>
              <a:r>
                <a:rPr lang="zh-HK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靜電力</a:t>
              </a:r>
              <a:endPara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D974DE6-0265-FD92-DAB1-B9B2A425F20C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	Types of forces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力的種類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4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19C6386-C140-78B9-6B00-55B2B8002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80928"/>
            <a:ext cx="3013725" cy="2626641"/>
          </a:xfrm>
          <a:prstGeom prst="rect">
            <a:avLst/>
          </a:prstGeom>
        </p:spPr>
      </p:pic>
      <p:sp>
        <p:nvSpPr>
          <p:cNvPr id="9" name="矩形 3">
            <a:extLst>
              <a:ext uri="{FF2B5EF4-FFF2-40B4-BE49-F238E27FC236}">
                <a16:creationId xmlns:a16="http://schemas.microsoft.com/office/drawing/2014/main" id="{30D40061-F53C-DBF9-C4DF-7864CBC175CE}"/>
              </a:ext>
            </a:extLst>
          </p:cNvPr>
          <p:cNvSpPr/>
          <p:nvPr/>
        </p:nvSpPr>
        <p:spPr>
          <a:xfrm>
            <a:off x="728953" y="1420065"/>
            <a:ext cx="798649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Both magnetic force and electrostatic force are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non-contact forces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磁力和靜電力都是</a:t>
            </a: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非接觸力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B3C2A27-FE3E-51E1-0E2F-B052EE46A4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3" y="3501008"/>
            <a:ext cx="4124462" cy="196580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9C943FF-E68C-089F-88B4-B832D64AB044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	Types of forces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力的種類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62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3">
            <a:extLst>
              <a:ext uri="{FF2B5EF4-FFF2-40B4-BE49-F238E27FC236}">
                <a16:creationId xmlns:a16="http://schemas.microsoft.com/office/drawing/2014/main" id="{B9B79870-8B8A-C4BA-8706-20DD0C7BD155}"/>
              </a:ext>
            </a:extLst>
          </p:cNvPr>
          <p:cNvSpPr/>
          <p:nvPr/>
        </p:nvSpPr>
        <p:spPr>
          <a:xfrm>
            <a:off x="108000" y="1811746"/>
            <a:ext cx="8856488" cy="4293483"/>
          </a:xfrm>
          <a:prstGeom prst="rect">
            <a:avLst/>
          </a:prstGeom>
          <a:solidFill>
            <a:srgbClr val="FFFBC6"/>
          </a:solidFill>
        </p:spPr>
        <p:txBody>
          <a:bodyPr wrap="square">
            <a:spAutoFit/>
          </a:bodyPr>
          <a:lstStyle/>
          <a:p>
            <a:pPr marL="457200" indent="-45720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If an object applies a force on another object through direct contact only, this force is a </a:t>
            </a:r>
            <a:r>
              <a:rPr lang="en-HK" altLang="zh-HK" sz="26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_______________ force.</a:t>
            </a:r>
            <a:br>
              <a:rPr lang="en-HK" altLang="zh-HK" sz="26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如果一個物體對另一個物體施力時兩者要互相接觸，所施加的力就是 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______________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力。</a:t>
            </a:r>
            <a:endParaRPr lang="en-HK" altLang="zh-HK" sz="2600" dirty="0"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457200" indent="-45720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HK" altLang="zh-HK" sz="26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If an object can apply a force on another object when they are not in direct contact, this force is a _______________ force.</a:t>
            </a:r>
            <a:br>
              <a:rPr lang="en-HK" altLang="zh-HK" sz="26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如果一個物體對另一個物體施力時兩者無須互相接觸，所施加的力就是 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______________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力。</a:t>
            </a:r>
            <a:endParaRPr lang="en-HK" altLang="zh-HK" sz="2800" dirty="0"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  <p:sp>
        <p:nvSpPr>
          <p:cNvPr id="8" name="文字方塊 10">
            <a:extLst>
              <a:ext uri="{FF2B5EF4-FFF2-40B4-BE49-F238E27FC236}">
                <a16:creationId xmlns:a16="http://schemas.microsoft.com/office/drawing/2014/main" id="{B7B5006F-872F-45E9-AC65-29DDC6C3088B}"/>
              </a:ext>
            </a:extLst>
          </p:cNvPr>
          <p:cNvSpPr txBox="1"/>
          <p:nvPr/>
        </p:nvSpPr>
        <p:spPr>
          <a:xfrm>
            <a:off x="5505855" y="2192210"/>
            <a:ext cx="2782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ctr"/>
            <a:r>
              <a:rPr lang="en-US" altLang="zh-HK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zh-HK" alt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字方塊 10">
            <a:extLst>
              <a:ext uri="{FF2B5EF4-FFF2-40B4-BE49-F238E27FC236}">
                <a16:creationId xmlns:a16="http://schemas.microsoft.com/office/drawing/2014/main" id="{54770922-D867-F428-B92D-EBD011B29480}"/>
              </a:ext>
            </a:extLst>
          </p:cNvPr>
          <p:cNvSpPr txBox="1"/>
          <p:nvPr/>
        </p:nvSpPr>
        <p:spPr>
          <a:xfrm>
            <a:off x="611560" y="4682320"/>
            <a:ext cx="2782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ctr"/>
            <a:r>
              <a:rPr lang="en-US" altLang="zh-HK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non-contact</a:t>
            </a:r>
            <a:endParaRPr lang="zh-HK" alt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7A9B8BC-C4EC-2B3D-11BC-F27285B0BBC8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	Types of forces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力的種類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C7B660C-BDD9-83C5-570D-018DFEA659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" r="-81"/>
          <a:stretch/>
        </p:blipFill>
        <p:spPr>
          <a:xfrm>
            <a:off x="5436096" y="1299823"/>
            <a:ext cx="3552207" cy="516686"/>
          </a:xfrm>
          <a:prstGeom prst="rect">
            <a:avLst/>
          </a:prstGeom>
        </p:spPr>
      </p:pic>
      <p:sp>
        <p:nvSpPr>
          <p:cNvPr id="12" name="文字方塊 10">
            <a:extLst>
              <a:ext uri="{FF2B5EF4-FFF2-40B4-BE49-F238E27FC236}">
                <a16:creationId xmlns:a16="http://schemas.microsoft.com/office/drawing/2014/main" id="{95D488E8-4621-334B-E4D1-CA609354162D}"/>
              </a:ext>
            </a:extLst>
          </p:cNvPr>
          <p:cNvSpPr txBox="1"/>
          <p:nvPr/>
        </p:nvSpPr>
        <p:spPr>
          <a:xfrm>
            <a:off x="3238028" y="3398269"/>
            <a:ext cx="278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ctr"/>
            <a:r>
              <a:rPr lang="zh-HK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接觸</a:t>
            </a:r>
          </a:p>
        </p:txBody>
      </p:sp>
      <p:sp>
        <p:nvSpPr>
          <p:cNvPr id="13" name="文字方塊 10">
            <a:extLst>
              <a:ext uri="{FF2B5EF4-FFF2-40B4-BE49-F238E27FC236}">
                <a16:creationId xmlns:a16="http://schemas.microsoft.com/office/drawing/2014/main" id="{EA0519BC-8C86-EF02-4D2A-D801E0EF6A44}"/>
              </a:ext>
            </a:extLst>
          </p:cNvPr>
          <p:cNvSpPr txBox="1"/>
          <p:nvPr/>
        </p:nvSpPr>
        <p:spPr>
          <a:xfrm>
            <a:off x="3923928" y="5499444"/>
            <a:ext cx="278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ctr"/>
            <a:r>
              <a:rPr lang="zh-HK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非接觸</a:t>
            </a:r>
          </a:p>
        </p:txBody>
      </p:sp>
    </p:spTree>
    <p:extLst>
      <p:ext uri="{BB962C8B-B14F-4D97-AF65-F5344CB8AC3E}">
        <p14:creationId xmlns:p14="http://schemas.microsoft.com/office/powerpoint/2010/main" val="362704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77BB4F3-B353-8B22-C039-049D0AEA4B25}"/>
              </a:ext>
            </a:extLst>
          </p:cNvPr>
          <p:cNvSpPr/>
          <p:nvPr/>
        </p:nvSpPr>
        <p:spPr>
          <a:xfrm>
            <a:off x="108001" y="259200"/>
            <a:ext cx="8856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	Balanced forces and unbalanced forces</a:t>
            </a:r>
            <a:b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平衡力和不平衡力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5389598-815D-6EC6-800A-A5705269C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75" y="3760891"/>
            <a:ext cx="4142429" cy="2230539"/>
          </a:xfrm>
          <a:prstGeom prst="rect">
            <a:avLst/>
          </a:prstGeom>
        </p:spPr>
      </p:pic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0CE76234-ED90-1D65-C747-6EE07C226EBB}"/>
              </a:ext>
            </a:extLst>
          </p:cNvPr>
          <p:cNvCxnSpPr>
            <a:cxnSpLocks/>
          </p:cNvCxnSpPr>
          <p:nvPr/>
        </p:nvCxnSpPr>
        <p:spPr>
          <a:xfrm>
            <a:off x="5690435" y="5134104"/>
            <a:ext cx="729140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3">
            <a:extLst>
              <a:ext uri="{FF2B5EF4-FFF2-40B4-BE49-F238E27FC236}">
                <a16:creationId xmlns:a16="http://schemas.microsoft.com/office/drawing/2014/main" id="{39A7511A-B30B-B243-9723-2A4DD2707701}"/>
              </a:ext>
            </a:extLst>
          </p:cNvPr>
          <p:cNvSpPr/>
          <p:nvPr/>
        </p:nvSpPr>
        <p:spPr>
          <a:xfrm>
            <a:off x="108000" y="1700807"/>
            <a:ext cx="8922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When a trolley is pushed by a force, its motion changes.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小車受一道力作用時，它的運動狀態會改變。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16B3D249-9B1D-1A02-0995-48CB251DD71D}"/>
              </a:ext>
            </a:extLst>
          </p:cNvPr>
          <p:cNvGrpSpPr/>
          <p:nvPr/>
        </p:nvGrpSpPr>
        <p:grpSpPr>
          <a:xfrm>
            <a:off x="135147" y="2901136"/>
            <a:ext cx="4752528" cy="2290354"/>
            <a:chOff x="251520" y="2163601"/>
            <a:chExt cx="4752528" cy="2290354"/>
          </a:xfrm>
        </p:grpSpPr>
        <p:pic>
          <p:nvPicPr>
            <p:cNvPr id="14" name="圖形 13" descr="返回 (從右至左)">
              <a:extLst>
                <a:ext uri="{FF2B5EF4-FFF2-40B4-BE49-F238E27FC236}">
                  <a16:creationId xmlns:a16="http://schemas.microsoft.com/office/drawing/2014/main" id="{E796D3E6-E063-C208-830B-4904189D4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4500000">
              <a:off x="2636500" y="2163601"/>
              <a:ext cx="914400" cy="914400"/>
            </a:xfrm>
            <a:prstGeom prst="rect">
              <a:avLst/>
            </a:prstGeom>
          </p:spPr>
        </p:pic>
        <p:sp>
          <p:nvSpPr>
            <p:cNvPr id="15" name="矩形 3">
              <a:extLst>
                <a:ext uri="{FF2B5EF4-FFF2-40B4-BE49-F238E27FC236}">
                  <a16:creationId xmlns:a16="http://schemas.microsoft.com/office/drawing/2014/main" id="{D8211EC6-0D7F-53F0-CE4E-D3D3672356A4}"/>
                </a:ext>
              </a:extLst>
            </p:cNvPr>
            <p:cNvSpPr/>
            <p:nvPr/>
          </p:nvSpPr>
          <p:spPr>
            <a:xfrm>
              <a:off x="251520" y="3068960"/>
              <a:ext cx="47525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HK" altLang="zh-HK" sz="2800" dirty="0">
                  <a:latin typeface="Arial" panose="020B0604020202020204" pitchFamily="34" charset="0"/>
                  <a:cs typeface="Arial" panose="020B0604020202020204" pitchFamily="34" charset="0"/>
                </a:rPr>
                <a:t>an </a:t>
              </a:r>
              <a:r>
                <a:rPr lang="en-HK" altLang="zh-HK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unbalanced force </a:t>
              </a:r>
              <a:r>
                <a:rPr lang="en-HK" altLang="zh-HK" sz="2800" dirty="0">
                  <a:latin typeface="Arial" panose="020B0604020202020204" pitchFamily="34" charset="0"/>
                  <a:cs typeface="Arial" panose="020B0604020202020204" pitchFamily="34" charset="0"/>
                </a:rPr>
                <a:t>acts on the trolley</a:t>
              </a:r>
              <a:br>
                <a:rPr lang="en-HK" altLang="zh-HK" sz="28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小車受到</a:t>
              </a:r>
              <a:r>
                <a:rPr lang="zh-HK" alt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不平衡力</a:t>
              </a:r>
              <a:r>
                <a:rPr lang="zh-HK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作用</a:t>
              </a:r>
              <a:endPara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16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">
            <a:extLst>
              <a:ext uri="{FF2B5EF4-FFF2-40B4-BE49-F238E27FC236}">
                <a16:creationId xmlns:a16="http://schemas.microsoft.com/office/drawing/2014/main" id="{DCE6CF38-6B18-08D8-75EF-7B172045DF73}"/>
              </a:ext>
            </a:extLst>
          </p:cNvPr>
          <p:cNvSpPr/>
          <p:nvPr/>
        </p:nvSpPr>
        <p:spPr>
          <a:xfrm>
            <a:off x="108000" y="3071995"/>
            <a:ext cx="8850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To study the effect of two forces of equal size but acting in opposite directions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TW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研究兩道大小相同但方向相反的力對物體的影響</a:t>
            </a:r>
            <a:endParaRPr lang="zh-HK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AC9A426-3F09-9D04-1B26-3F22173BDF99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en-US" altLang="zh-HK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A5B27C1A-86A8-032E-7FAB-E30A2D902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B2D47A20-67EF-DF0A-8277-C791CAED8CA1}"/>
              </a:ext>
            </a:extLst>
          </p:cNvPr>
          <p:cNvSpPr txBox="1"/>
          <p:nvPr/>
        </p:nvSpPr>
        <p:spPr>
          <a:xfrm>
            <a:off x="7240044" y="766976"/>
            <a:ext cx="107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en-HK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0">
            <a:hlinkClick r:id="rId4"/>
            <a:extLst>
              <a:ext uri="{FF2B5EF4-FFF2-40B4-BE49-F238E27FC236}">
                <a16:creationId xmlns:a16="http://schemas.microsoft.com/office/drawing/2014/main" id="{B48196DE-3433-9C9F-2368-B157779C5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740" y="219275"/>
            <a:ext cx="579034" cy="562277"/>
          </a:xfrm>
          <a:prstGeom prst="rect">
            <a:avLst/>
          </a:prstGeom>
        </p:spPr>
      </p:pic>
      <p:pic>
        <p:nvPicPr>
          <p:cNvPr id="19" name="Picture 12">
            <a:hlinkClick r:id="rId6"/>
            <a:extLst>
              <a:ext uri="{FF2B5EF4-FFF2-40B4-BE49-F238E27FC236}">
                <a16:creationId xmlns:a16="http://schemas.microsoft.com/office/drawing/2014/main" id="{1232EC8E-F44A-A924-B252-9A6B4FEA2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8875" y="219275"/>
            <a:ext cx="579034" cy="562277"/>
          </a:xfrm>
          <a:prstGeom prst="rect">
            <a:avLst/>
          </a:prstGeom>
        </p:spPr>
      </p:pic>
      <p:sp>
        <p:nvSpPr>
          <p:cNvPr id="20" name="TextBox 13">
            <a:extLst>
              <a:ext uri="{FF2B5EF4-FFF2-40B4-BE49-F238E27FC236}">
                <a16:creationId xmlns:a16="http://schemas.microsoft.com/office/drawing/2014/main" id="{8ABE6601-10A8-A3DD-3A5A-09C149184071}"/>
              </a:ext>
            </a:extLst>
          </p:cNvPr>
          <p:cNvSpPr txBox="1"/>
          <p:nvPr/>
        </p:nvSpPr>
        <p:spPr>
          <a:xfrm>
            <a:off x="8069423" y="772992"/>
            <a:ext cx="107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影片</a:t>
            </a:r>
          </a:p>
        </p:txBody>
      </p:sp>
      <p:sp>
        <p:nvSpPr>
          <p:cNvPr id="21" name="矩形 12">
            <a:extLst>
              <a:ext uri="{FF2B5EF4-FFF2-40B4-BE49-F238E27FC236}">
                <a16:creationId xmlns:a16="http://schemas.microsoft.com/office/drawing/2014/main" id="{5ABC40D6-2A89-2E2E-0872-85CEBFE2EA7C}"/>
              </a:ext>
            </a:extLst>
          </p:cNvPr>
          <p:cNvSpPr/>
          <p:nvPr/>
        </p:nvSpPr>
        <p:spPr>
          <a:xfrm>
            <a:off x="112020" y="1156392"/>
            <a:ext cx="8564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200" b="1" dirty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 forces</a:t>
            </a:r>
            <a:br>
              <a:rPr lang="en-US" altLang="zh-TW" sz="3200" b="1" dirty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3200" b="1" dirty="0">
                <a:solidFill>
                  <a:srgbClr val="007DC5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平衡力</a:t>
            </a:r>
            <a:endParaRPr lang="en-US" altLang="zh-HK" sz="3200" b="1" dirty="0">
              <a:solidFill>
                <a:srgbClr val="007DC5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矩形 14">
            <a:extLst>
              <a:ext uri="{FF2B5EF4-FFF2-40B4-BE49-F238E27FC236}">
                <a16:creationId xmlns:a16="http://schemas.microsoft.com/office/drawing/2014/main" id="{DCEF4376-FE3F-5BBD-17FB-27FB1523A54C}"/>
              </a:ext>
            </a:extLst>
          </p:cNvPr>
          <p:cNvSpPr/>
          <p:nvPr/>
        </p:nvSpPr>
        <p:spPr>
          <a:xfrm>
            <a:off x="107504" y="2309233"/>
            <a:ext cx="8564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HK" altLang="zh-TW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目的</a:t>
            </a:r>
            <a:endParaRPr lang="zh-HK" alt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48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74E574C6-5F83-92A9-EBFC-679F6505E720}"/>
              </a:ext>
            </a:extLst>
          </p:cNvPr>
          <p:cNvSpPr/>
          <p:nvPr/>
        </p:nvSpPr>
        <p:spPr>
          <a:xfrm>
            <a:off x="108000" y="1248447"/>
            <a:ext cx="8850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1	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Set the reading of the spring balance to zero if needed.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如果彈簧秤的讀數不是零，則把它調整為零。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C3A8080-55C5-A446-7275-C3F81A07D221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en-US" altLang="zh-HK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C9C062A7-31FC-5740-3AE8-C5CE72219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25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74E574C6-5F83-92A9-EBFC-679F6505E720}"/>
              </a:ext>
            </a:extLst>
          </p:cNvPr>
          <p:cNvSpPr/>
          <p:nvPr/>
        </p:nvSpPr>
        <p:spPr>
          <a:xfrm>
            <a:off x="108000" y="1248447"/>
            <a:ext cx="8850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2	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Attach a spring balance to each end of a trolley as shown.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在小車的頭尾兩端各扣上一個彈簧秤。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A7B7ABA-CF2A-E73B-B152-829EC805D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r="7199"/>
          <a:stretch/>
        </p:blipFill>
        <p:spPr>
          <a:xfrm>
            <a:off x="127597" y="4149080"/>
            <a:ext cx="8888806" cy="1984879"/>
          </a:xfrm>
          <a:prstGeom prst="rect">
            <a:avLst/>
          </a:prstGeom>
        </p:spPr>
      </p:pic>
      <p:sp>
        <p:nvSpPr>
          <p:cNvPr id="11" name="矩形 3">
            <a:extLst>
              <a:ext uri="{FF2B5EF4-FFF2-40B4-BE49-F238E27FC236}">
                <a16:creationId xmlns:a16="http://schemas.microsoft.com/office/drawing/2014/main" id="{0CFEE3BF-D5D0-63DA-B15E-43B717353C47}"/>
              </a:ext>
            </a:extLst>
          </p:cNvPr>
          <p:cNvSpPr/>
          <p:nvPr/>
        </p:nvSpPr>
        <p:spPr>
          <a:xfrm>
            <a:off x="3525626" y="4585824"/>
            <a:ext cx="17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trolley</a:t>
            </a:r>
            <a:r>
              <a:rPr lang="zh-HK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小車</a:t>
            </a: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68FB414A-8F02-3E87-26AA-EC603C8A96CE}"/>
              </a:ext>
            </a:extLst>
          </p:cNvPr>
          <p:cNvSpPr/>
          <p:nvPr/>
        </p:nvSpPr>
        <p:spPr>
          <a:xfrm>
            <a:off x="2051721" y="5329114"/>
            <a:ext cx="1550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HK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3">
            <a:extLst>
              <a:ext uri="{FF2B5EF4-FFF2-40B4-BE49-F238E27FC236}">
                <a16:creationId xmlns:a16="http://schemas.microsoft.com/office/drawing/2014/main" id="{5B03399A-EEB0-8A8F-55C5-D3863A9C04C0}"/>
              </a:ext>
            </a:extLst>
          </p:cNvPr>
          <p:cNvSpPr/>
          <p:nvPr/>
        </p:nvSpPr>
        <p:spPr>
          <a:xfrm>
            <a:off x="5292666" y="5329114"/>
            <a:ext cx="1550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HK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3DF8872-4924-0407-8E30-341A4DDC27BE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en-US" altLang="zh-HK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EF8D71-A82A-A679-E19F-85D83151D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63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2">
            <a:extLst>
              <a:ext uri="{FF2B5EF4-FFF2-40B4-BE49-F238E27FC236}">
                <a16:creationId xmlns:a16="http://schemas.microsoft.com/office/drawing/2014/main" id="{22336F36-4314-A137-25A3-1A16FDF6B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r="7199"/>
          <a:stretch/>
        </p:blipFill>
        <p:spPr>
          <a:xfrm>
            <a:off x="127597" y="4149080"/>
            <a:ext cx="8888806" cy="1984879"/>
          </a:xfrm>
          <a:prstGeom prst="rect">
            <a:avLst/>
          </a:prstGeom>
        </p:spPr>
      </p:pic>
      <p:sp>
        <p:nvSpPr>
          <p:cNvPr id="7" name="矩形 1">
            <a:extLst>
              <a:ext uri="{FF2B5EF4-FFF2-40B4-BE49-F238E27FC236}">
                <a16:creationId xmlns:a16="http://schemas.microsoft.com/office/drawing/2014/main" id="{74E574C6-5F83-92A9-EBFC-679F6505E720}"/>
              </a:ext>
            </a:extLst>
          </p:cNvPr>
          <p:cNvSpPr/>
          <p:nvPr/>
        </p:nvSpPr>
        <p:spPr>
          <a:xfrm>
            <a:off x="108000" y="1248447"/>
            <a:ext cx="8850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3	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Hold balance A still and pull balance B with a force of 5 N. 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握住彈簧秤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，把它保持在固定的位置，並以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5 N 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的力拉彈簧秤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矩形 3">
            <a:extLst>
              <a:ext uri="{FF2B5EF4-FFF2-40B4-BE49-F238E27FC236}">
                <a16:creationId xmlns:a16="http://schemas.microsoft.com/office/drawing/2014/main" id="{C379B65E-5934-10FD-EBDA-4C2990D9B280}"/>
              </a:ext>
            </a:extLst>
          </p:cNvPr>
          <p:cNvSpPr/>
          <p:nvPr/>
        </p:nvSpPr>
        <p:spPr>
          <a:xfrm>
            <a:off x="1475656" y="4217351"/>
            <a:ext cx="2259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hold still</a:t>
            </a:r>
          </a:p>
          <a:p>
            <a:r>
              <a:rPr lang="zh-HK" alt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保持在固定的位置</a:t>
            </a:r>
          </a:p>
        </p:txBody>
      </p:sp>
      <p:sp>
        <p:nvSpPr>
          <p:cNvPr id="14" name="矩形 3">
            <a:extLst>
              <a:ext uri="{FF2B5EF4-FFF2-40B4-BE49-F238E27FC236}">
                <a16:creationId xmlns:a16="http://schemas.microsoft.com/office/drawing/2014/main" id="{E5DB2234-B755-826F-DF54-4A276C424398}"/>
              </a:ext>
            </a:extLst>
          </p:cNvPr>
          <p:cNvSpPr/>
          <p:nvPr/>
        </p:nvSpPr>
        <p:spPr>
          <a:xfrm>
            <a:off x="6092516" y="4165841"/>
            <a:ext cx="2775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pull with 5 N force</a:t>
            </a:r>
            <a:br>
              <a:rPr lang="en-US" altLang="zh-HK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以</a:t>
            </a:r>
            <a:r>
              <a:rPr lang="en-US" altLang="zh-HK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5 N </a:t>
            </a:r>
            <a:r>
              <a:rPr lang="zh-HK" alt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的力拉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4F976F7-8DFB-D7BD-B2FE-7F9A8AC9BF8A}"/>
              </a:ext>
            </a:extLst>
          </p:cNvPr>
          <p:cNvCxnSpPr/>
          <p:nvPr/>
        </p:nvCxnSpPr>
        <p:spPr>
          <a:xfrm>
            <a:off x="7138404" y="5055038"/>
            <a:ext cx="115212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3">
            <a:extLst>
              <a:ext uri="{FF2B5EF4-FFF2-40B4-BE49-F238E27FC236}">
                <a16:creationId xmlns:a16="http://schemas.microsoft.com/office/drawing/2014/main" id="{F8BEF291-0CE8-3D21-3F64-278D6C3ED713}"/>
              </a:ext>
            </a:extLst>
          </p:cNvPr>
          <p:cNvSpPr/>
          <p:nvPr/>
        </p:nvSpPr>
        <p:spPr>
          <a:xfrm>
            <a:off x="3525626" y="4585824"/>
            <a:ext cx="17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trolley</a:t>
            </a:r>
            <a:r>
              <a:rPr lang="zh-HK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小車</a:t>
            </a:r>
          </a:p>
        </p:txBody>
      </p:sp>
      <p:sp>
        <p:nvSpPr>
          <p:cNvPr id="19" name="矩形 3">
            <a:extLst>
              <a:ext uri="{FF2B5EF4-FFF2-40B4-BE49-F238E27FC236}">
                <a16:creationId xmlns:a16="http://schemas.microsoft.com/office/drawing/2014/main" id="{F0A90EE5-8071-CD8E-4D5D-717A44FE21DD}"/>
              </a:ext>
            </a:extLst>
          </p:cNvPr>
          <p:cNvSpPr/>
          <p:nvPr/>
        </p:nvSpPr>
        <p:spPr>
          <a:xfrm>
            <a:off x="2051721" y="5329114"/>
            <a:ext cx="1550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HK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3">
            <a:extLst>
              <a:ext uri="{FF2B5EF4-FFF2-40B4-BE49-F238E27FC236}">
                <a16:creationId xmlns:a16="http://schemas.microsoft.com/office/drawing/2014/main" id="{70DE1C47-A8CF-9C8D-80B4-852F81EC3D36}"/>
              </a:ext>
            </a:extLst>
          </p:cNvPr>
          <p:cNvSpPr/>
          <p:nvPr/>
        </p:nvSpPr>
        <p:spPr>
          <a:xfrm>
            <a:off x="5292666" y="5329114"/>
            <a:ext cx="1550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HK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638F9C2-2FAF-A01A-4F10-3F3971AF6D23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en-US" altLang="zh-HK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3" name="Picture 14">
            <a:extLst>
              <a:ext uri="{FF2B5EF4-FFF2-40B4-BE49-F238E27FC236}">
                <a16:creationId xmlns:a16="http://schemas.microsoft.com/office/drawing/2014/main" id="{1E19E92B-DCBC-7F2D-6FA7-9B9BE959A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2">
            <a:extLst>
              <a:ext uri="{FF2B5EF4-FFF2-40B4-BE49-F238E27FC236}">
                <a16:creationId xmlns:a16="http://schemas.microsoft.com/office/drawing/2014/main" id="{22336F36-4314-A137-25A3-1A16FDF6B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r="7199"/>
          <a:stretch/>
        </p:blipFill>
        <p:spPr>
          <a:xfrm>
            <a:off x="127597" y="4149080"/>
            <a:ext cx="8888806" cy="1984879"/>
          </a:xfrm>
          <a:prstGeom prst="rect">
            <a:avLst/>
          </a:prstGeom>
        </p:spPr>
      </p:pic>
      <p:sp>
        <p:nvSpPr>
          <p:cNvPr id="7" name="矩形 1">
            <a:extLst>
              <a:ext uri="{FF2B5EF4-FFF2-40B4-BE49-F238E27FC236}">
                <a16:creationId xmlns:a16="http://schemas.microsoft.com/office/drawing/2014/main" id="{74E574C6-5F83-92A9-EBFC-679F6505E720}"/>
              </a:ext>
            </a:extLst>
          </p:cNvPr>
          <p:cNvSpPr/>
          <p:nvPr/>
        </p:nvSpPr>
        <p:spPr>
          <a:xfrm>
            <a:off x="108000" y="1248447"/>
            <a:ext cx="8850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3	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Record the readings of the balances. Assume that friction is negligible.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記錄兩個彈簧秤的讀數，假設摩擦力可忽略。</a:t>
            </a:r>
          </a:p>
        </p:txBody>
      </p:sp>
      <p:sp>
        <p:nvSpPr>
          <p:cNvPr id="13" name="矩形 3">
            <a:extLst>
              <a:ext uri="{FF2B5EF4-FFF2-40B4-BE49-F238E27FC236}">
                <a16:creationId xmlns:a16="http://schemas.microsoft.com/office/drawing/2014/main" id="{C379B65E-5934-10FD-EBDA-4C2990D9B280}"/>
              </a:ext>
            </a:extLst>
          </p:cNvPr>
          <p:cNvSpPr/>
          <p:nvPr/>
        </p:nvSpPr>
        <p:spPr>
          <a:xfrm>
            <a:off x="1475656" y="4217351"/>
            <a:ext cx="2259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hold still</a:t>
            </a:r>
          </a:p>
          <a:p>
            <a:r>
              <a:rPr lang="zh-HK" alt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保持在固定的位置</a:t>
            </a:r>
          </a:p>
        </p:txBody>
      </p:sp>
      <p:sp>
        <p:nvSpPr>
          <p:cNvPr id="14" name="矩形 3">
            <a:extLst>
              <a:ext uri="{FF2B5EF4-FFF2-40B4-BE49-F238E27FC236}">
                <a16:creationId xmlns:a16="http://schemas.microsoft.com/office/drawing/2014/main" id="{E5DB2234-B755-826F-DF54-4A276C424398}"/>
              </a:ext>
            </a:extLst>
          </p:cNvPr>
          <p:cNvSpPr/>
          <p:nvPr/>
        </p:nvSpPr>
        <p:spPr>
          <a:xfrm>
            <a:off x="6092516" y="4165841"/>
            <a:ext cx="2775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pull with 5 N force</a:t>
            </a:r>
            <a:br>
              <a:rPr lang="en-US" altLang="zh-HK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以</a:t>
            </a:r>
            <a:r>
              <a:rPr lang="en-US" altLang="zh-HK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5 N </a:t>
            </a:r>
            <a:r>
              <a:rPr lang="zh-HK" alt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的力拉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4F976F7-8DFB-D7BD-B2FE-7F9A8AC9BF8A}"/>
              </a:ext>
            </a:extLst>
          </p:cNvPr>
          <p:cNvCxnSpPr/>
          <p:nvPr/>
        </p:nvCxnSpPr>
        <p:spPr>
          <a:xfrm>
            <a:off x="7138404" y="5055038"/>
            <a:ext cx="115212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3">
            <a:extLst>
              <a:ext uri="{FF2B5EF4-FFF2-40B4-BE49-F238E27FC236}">
                <a16:creationId xmlns:a16="http://schemas.microsoft.com/office/drawing/2014/main" id="{F8BEF291-0CE8-3D21-3F64-278D6C3ED713}"/>
              </a:ext>
            </a:extLst>
          </p:cNvPr>
          <p:cNvSpPr/>
          <p:nvPr/>
        </p:nvSpPr>
        <p:spPr>
          <a:xfrm>
            <a:off x="3525626" y="4585824"/>
            <a:ext cx="17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trolley</a:t>
            </a:r>
            <a:r>
              <a:rPr lang="zh-HK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小車</a:t>
            </a:r>
          </a:p>
        </p:txBody>
      </p:sp>
      <p:sp>
        <p:nvSpPr>
          <p:cNvPr id="19" name="矩形 3">
            <a:extLst>
              <a:ext uri="{FF2B5EF4-FFF2-40B4-BE49-F238E27FC236}">
                <a16:creationId xmlns:a16="http://schemas.microsoft.com/office/drawing/2014/main" id="{F0A90EE5-8071-CD8E-4D5D-717A44FE21DD}"/>
              </a:ext>
            </a:extLst>
          </p:cNvPr>
          <p:cNvSpPr/>
          <p:nvPr/>
        </p:nvSpPr>
        <p:spPr>
          <a:xfrm>
            <a:off x="2051721" y="5329114"/>
            <a:ext cx="1550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HK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3">
            <a:extLst>
              <a:ext uri="{FF2B5EF4-FFF2-40B4-BE49-F238E27FC236}">
                <a16:creationId xmlns:a16="http://schemas.microsoft.com/office/drawing/2014/main" id="{70DE1C47-A8CF-9C8D-80B4-852F81EC3D36}"/>
              </a:ext>
            </a:extLst>
          </p:cNvPr>
          <p:cNvSpPr/>
          <p:nvPr/>
        </p:nvSpPr>
        <p:spPr>
          <a:xfrm>
            <a:off x="5292666" y="5329114"/>
            <a:ext cx="1550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HK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8438BE7-86CE-F4E1-3011-9BB8F9DEB540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en-US" altLang="zh-HK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C7DBF874-BAED-BC48-5DF2-87EDA78F1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71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74E574C6-5F83-92A9-EBFC-679F6505E720}"/>
              </a:ext>
            </a:extLst>
          </p:cNvPr>
          <p:cNvSpPr/>
          <p:nvPr/>
        </p:nvSpPr>
        <p:spPr>
          <a:xfrm>
            <a:off x="108000" y="1248447"/>
            <a:ext cx="8850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4	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Repeat step </a:t>
            </a:r>
            <a:r>
              <a:rPr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by pulling balance B with a force of 10 N.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改用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10 N 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的力拉彈簧秤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，重複步驟 </a:t>
            </a:r>
            <a:r>
              <a:rPr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</p:txBody>
      </p:sp>
      <p:pic>
        <p:nvPicPr>
          <p:cNvPr id="16" name="圖片 2">
            <a:extLst>
              <a:ext uri="{FF2B5EF4-FFF2-40B4-BE49-F238E27FC236}">
                <a16:creationId xmlns:a16="http://schemas.microsoft.com/office/drawing/2014/main" id="{1EC8F5CC-03F0-3828-C20F-E9114CD0D1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r="7199"/>
          <a:stretch/>
        </p:blipFill>
        <p:spPr>
          <a:xfrm>
            <a:off x="127597" y="4149080"/>
            <a:ext cx="8888806" cy="1984879"/>
          </a:xfrm>
          <a:prstGeom prst="rect">
            <a:avLst/>
          </a:prstGeom>
        </p:spPr>
      </p:pic>
      <p:sp>
        <p:nvSpPr>
          <p:cNvPr id="17" name="矩形 3">
            <a:extLst>
              <a:ext uri="{FF2B5EF4-FFF2-40B4-BE49-F238E27FC236}">
                <a16:creationId xmlns:a16="http://schemas.microsoft.com/office/drawing/2014/main" id="{234D3FA6-FEE1-7B90-2A52-028B3E2D789F}"/>
              </a:ext>
            </a:extLst>
          </p:cNvPr>
          <p:cNvSpPr/>
          <p:nvPr/>
        </p:nvSpPr>
        <p:spPr>
          <a:xfrm>
            <a:off x="1475656" y="4217351"/>
            <a:ext cx="2259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hold still</a:t>
            </a:r>
          </a:p>
          <a:p>
            <a:r>
              <a:rPr lang="zh-HK" alt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保持在固定的位置</a:t>
            </a:r>
          </a:p>
        </p:txBody>
      </p:sp>
      <p:sp>
        <p:nvSpPr>
          <p:cNvPr id="18" name="矩形 3">
            <a:extLst>
              <a:ext uri="{FF2B5EF4-FFF2-40B4-BE49-F238E27FC236}">
                <a16:creationId xmlns:a16="http://schemas.microsoft.com/office/drawing/2014/main" id="{43E40297-301D-70A6-703F-51839B6D4386}"/>
              </a:ext>
            </a:extLst>
          </p:cNvPr>
          <p:cNvSpPr/>
          <p:nvPr/>
        </p:nvSpPr>
        <p:spPr>
          <a:xfrm>
            <a:off x="6092516" y="4165841"/>
            <a:ext cx="2775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pull with 10 N force</a:t>
            </a:r>
            <a:br>
              <a:rPr lang="en-US" altLang="zh-HK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以</a:t>
            </a:r>
            <a:r>
              <a:rPr lang="en-US" altLang="zh-HK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10 N </a:t>
            </a:r>
            <a:r>
              <a:rPr lang="zh-HK" altLang="en-US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的力拉</a:t>
            </a:r>
          </a:p>
        </p:txBody>
      </p:sp>
      <p:cxnSp>
        <p:nvCxnSpPr>
          <p:cNvPr id="19" name="Straight Arrow Connector 19">
            <a:extLst>
              <a:ext uri="{FF2B5EF4-FFF2-40B4-BE49-F238E27FC236}">
                <a16:creationId xmlns:a16="http://schemas.microsoft.com/office/drawing/2014/main" id="{37D7392E-07D2-3CEC-4639-8FF476DC5F5A}"/>
              </a:ext>
            </a:extLst>
          </p:cNvPr>
          <p:cNvCxnSpPr/>
          <p:nvPr/>
        </p:nvCxnSpPr>
        <p:spPr>
          <a:xfrm>
            <a:off x="7138404" y="5055038"/>
            <a:ext cx="115212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>
            <a:extLst>
              <a:ext uri="{FF2B5EF4-FFF2-40B4-BE49-F238E27FC236}">
                <a16:creationId xmlns:a16="http://schemas.microsoft.com/office/drawing/2014/main" id="{6D241697-7AD9-AB6A-B7F2-077CA30CE7F3}"/>
              </a:ext>
            </a:extLst>
          </p:cNvPr>
          <p:cNvSpPr/>
          <p:nvPr/>
        </p:nvSpPr>
        <p:spPr>
          <a:xfrm>
            <a:off x="3525626" y="4585824"/>
            <a:ext cx="17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trolley</a:t>
            </a:r>
            <a:r>
              <a:rPr lang="zh-HK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小車</a:t>
            </a:r>
          </a:p>
        </p:txBody>
      </p:sp>
      <p:sp>
        <p:nvSpPr>
          <p:cNvPr id="21" name="矩形 3">
            <a:extLst>
              <a:ext uri="{FF2B5EF4-FFF2-40B4-BE49-F238E27FC236}">
                <a16:creationId xmlns:a16="http://schemas.microsoft.com/office/drawing/2014/main" id="{08F76412-57A7-5811-5950-D00933D02A4B}"/>
              </a:ext>
            </a:extLst>
          </p:cNvPr>
          <p:cNvSpPr/>
          <p:nvPr/>
        </p:nvSpPr>
        <p:spPr>
          <a:xfrm>
            <a:off x="2051721" y="5329114"/>
            <a:ext cx="1550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HK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3">
            <a:extLst>
              <a:ext uri="{FF2B5EF4-FFF2-40B4-BE49-F238E27FC236}">
                <a16:creationId xmlns:a16="http://schemas.microsoft.com/office/drawing/2014/main" id="{AB85136F-FB2F-EDDB-AA83-699CF83DC69B}"/>
              </a:ext>
            </a:extLst>
          </p:cNvPr>
          <p:cNvSpPr/>
          <p:nvPr/>
        </p:nvSpPr>
        <p:spPr>
          <a:xfrm>
            <a:off x="5292666" y="5329114"/>
            <a:ext cx="1550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HK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3BA8A65-E8AD-7C39-D304-488F403FF5F5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en-US" altLang="zh-HK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A4B27528-C657-D78D-5438-4F160469F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8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>
            <a:extLst>
              <a:ext uri="{FF2B5EF4-FFF2-40B4-BE49-F238E27FC236}">
                <a16:creationId xmlns:a16="http://schemas.microsoft.com/office/drawing/2014/main" id="{68A5DE78-6804-553E-7A53-924B0AC7F5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36" y="2371557"/>
            <a:ext cx="6651528" cy="3026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6219EC-0905-ADE6-AAE2-43D4BE62C5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8233" t="17618" r="17504" b="8380"/>
          <a:stretch/>
        </p:blipFill>
        <p:spPr>
          <a:xfrm>
            <a:off x="5796136" y="2216671"/>
            <a:ext cx="2016224" cy="2016224"/>
          </a:xfrm>
          <a:custGeom>
            <a:avLst/>
            <a:gdLst>
              <a:gd name="connsiteX0" fmla="*/ 587974 w 1175948"/>
              <a:gd name="connsiteY0" fmla="*/ 0 h 1175948"/>
              <a:gd name="connsiteX1" fmla="*/ 1175948 w 1175948"/>
              <a:gd name="connsiteY1" fmla="*/ 587974 h 1175948"/>
              <a:gd name="connsiteX2" fmla="*/ 587974 w 1175948"/>
              <a:gd name="connsiteY2" fmla="*/ 1175948 h 1175948"/>
              <a:gd name="connsiteX3" fmla="*/ 0 w 1175948"/>
              <a:gd name="connsiteY3" fmla="*/ 587974 h 1175948"/>
              <a:gd name="connsiteX4" fmla="*/ 587974 w 1175948"/>
              <a:gd name="connsiteY4" fmla="*/ 0 h 117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948" h="1175948">
                <a:moveTo>
                  <a:pt x="587974" y="0"/>
                </a:moveTo>
                <a:cubicBezTo>
                  <a:pt x="912703" y="0"/>
                  <a:pt x="1175948" y="263245"/>
                  <a:pt x="1175948" y="587974"/>
                </a:cubicBezTo>
                <a:cubicBezTo>
                  <a:pt x="1175948" y="912703"/>
                  <a:pt x="912703" y="1175948"/>
                  <a:pt x="587974" y="1175948"/>
                </a:cubicBezTo>
                <a:cubicBezTo>
                  <a:pt x="263245" y="1175948"/>
                  <a:pt x="0" y="912703"/>
                  <a:pt x="0" y="587974"/>
                </a:cubicBezTo>
                <a:cubicBezTo>
                  <a:pt x="0" y="263245"/>
                  <a:pt x="263245" y="0"/>
                  <a:pt x="587974" y="0"/>
                </a:cubicBezTo>
                <a:close/>
              </a:path>
            </a:pathLst>
          </a:custGeom>
          <a:ln w="38100">
            <a:solidFill>
              <a:srgbClr val="F4A000"/>
            </a:solidFill>
          </a:ln>
        </p:spPr>
      </p:pic>
      <p:sp>
        <p:nvSpPr>
          <p:cNvPr id="10" name="矩形 3">
            <a:extLst>
              <a:ext uri="{FF2B5EF4-FFF2-40B4-BE49-F238E27FC236}">
                <a16:creationId xmlns:a16="http://schemas.microsoft.com/office/drawing/2014/main" id="{E9A9C2A0-38EE-B5DF-C496-1ACD50F2E3F1}"/>
              </a:ext>
            </a:extLst>
          </p:cNvPr>
          <p:cNvSpPr/>
          <p:nvPr/>
        </p:nvSpPr>
        <p:spPr>
          <a:xfrm>
            <a:off x="108000" y="1124744"/>
            <a:ext cx="8922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b="1" dirty="0">
                <a:solidFill>
                  <a:srgbClr val="F4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forces </a:t>
            </a:r>
            <a:r>
              <a:rPr lang="zh-HK" altLang="en-HK" sz="2800" b="1" dirty="0">
                <a:solidFill>
                  <a:srgbClr val="F4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接觸力</a:t>
            </a:r>
            <a:r>
              <a:rPr lang="en-HK" altLang="zh-HK" sz="2800" b="1" dirty="0">
                <a:solidFill>
                  <a:srgbClr val="F4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5D31F962-5605-B9F6-9226-D9D2EEF56851}"/>
              </a:ext>
            </a:extLst>
          </p:cNvPr>
          <p:cNvGrpSpPr/>
          <p:nvPr/>
        </p:nvGrpSpPr>
        <p:grpSpPr>
          <a:xfrm>
            <a:off x="3779912" y="1971411"/>
            <a:ext cx="2802423" cy="707886"/>
            <a:chOff x="3779912" y="1971411"/>
            <a:chExt cx="2802423" cy="707886"/>
          </a:xfrm>
        </p:grpSpPr>
        <p:cxnSp>
          <p:nvCxnSpPr>
            <p:cNvPr id="16" name="Straight Connector 4">
              <a:extLst>
                <a:ext uri="{FF2B5EF4-FFF2-40B4-BE49-F238E27FC236}">
                  <a16:creationId xmlns:a16="http://schemas.microsoft.com/office/drawing/2014/main" id="{3363ABBE-535D-800E-2EB3-6A9EAB9DEDD9}"/>
                </a:ext>
              </a:extLst>
            </p:cNvPr>
            <p:cNvCxnSpPr>
              <a:cxnSpLocks/>
            </p:cNvCxnSpPr>
            <p:nvPr/>
          </p:nvCxnSpPr>
          <p:spPr>
            <a:xfrm>
              <a:off x="5796136" y="2325354"/>
              <a:ext cx="7861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矩形 3">
              <a:extLst>
                <a:ext uri="{FF2B5EF4-FFF2-40B4-BE49-F238E27FC236}">
                  <a16:creationId xmlns:a16="http://schemas.microsoft.com/office/drawing/2014/main" id="{A7057A10-25B5-E30C-D5C1-83D14EF37FC8}"/>
                </a:ext>
              </a:extLst>
            </p:cNvPr>
            <p:cNvSpPr/>
            <p:nvPr/>
          </p:nvSpPr>
          <p:spPr>
            <a:xfrm>
              <a:off x="3779912" y="1971411"/>
              <a:ext cx="26080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000" dirty="0">
                  <a:latin typeface="Arial" panose="020B0604020202020204" pitchFamily="34" charset="0"/>
                  <a:cs typeface="Arial" panose="020B0604020202020204" pitchFamily="34" charset="0"/>
                </a:rPr>
                <a:t>projector screen</a:t>
              </a:r>
              <a:br>
                <a:rPr lang="en-US" altLang="zh-HK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投影屏幕</a:t>
              </a: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7189FFE-EE4B-B75D-91A7-57FCEADE1E07}"/>
              </a:ext>
            </a:extLst>
          </p:cNvPr>
          <p:cNvGrpSpPr/>
          <p:nvPr/>
        </p:nvGrpSpPr>
        <p:grpSpPr>
          <a:xfrm>
            <a:off x="5148064" y="3253358"/>
            <a:ext cx="1558054" cy="707886"/>
            <a:chOff x="5332266" y="3249803"/>
            <a:chExt cx="1558054" cy="707886"/>
          </a:xfrm>
        </p:grpSpPr>
        <p:cxnSp>
          <p:nvCxnSpPr>
            <p:cNvPr id="18" name="Straight Connector 4">
              <a:extLst>
                <a:ext uri="{FF2B5EF4-FFF2-40B4-BE49-F238E27FC236}">
                  <a16:creationId xmlns:a16="http://schemas.microsoft.com/office/drawing/2014/main" id="{F01D4938-79D0-C8DB-A087-389911CDA47C}"/>
                </a:ext>
              </a:extLst>
            </p:cNvPr>
            <p:cNvCxnSpPr>
              <a:cxnSpLocks/>
            </p:cNvCxnSpPr>
            <p:nvPr/>
          </p:nvCxnSpPr>
          <p:spPr>
            <a:xfrm>
              <a:off x="6881358" y="3249803"/>
              <a:ext cx="0" cy="683253"/>
            </a:xfrm>
            <a:prstGeom prst="line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矩形 3">
              <a:extLst>
                <a:ext uri="{FF2B5EF4-FFF2-40B4-BE49-F238E27FC236}">
                  <a16:creationId xmlns:a16="http://schemas.microsoft.com/office/drawing/2014/main" id="{A2CC36FA-3B2C-EE55-48E9-85F4D813CE9E}"/>
                </a:ext>
              </a:extLst>
            </p:cNvPr>
            <p:cNvSpPr/>
            <p:nvPr/>
          </p:nvSpPr>
          <p:spPr>
            <a:xfrm>
              <a:off x="5332266" y="3249803"/>
              <a:ext cx="15580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pulling force</a:t>
              </a:r>
              <a:br>
                <a:rPr lang="en-US" altLang="zh-HK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拉力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57B51636-4CBC-B9CE-C629-5E5F3A989B08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	Types of forces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力的種類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4F5AC78D-F548-13A3-3C43-871855B31B55}"/>
              </a:ext>
            </a:extLst>
          </p:cNvPr>
          <p:cNvSpPr/>
          <p:nvPr/>
        </p:nvSpPr>
        <p:spPr>
          <a:xfrm>
            <a:off x="107503" y="1156392"/>
            <a:ext cx="8850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0" indent="-1800000">
              <a:spcBef>
                <a:spcPts val="600"/>
              </a:spcBef>
            </a:pP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zh-HK" alt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3200" b="1" dirty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結果</a:t>
            </a:r>
            <a:endParaRPr lang="zh-HK" altLang="en-US" sz="3200" dirty="0">
              <a:solidFill>
                <a:schemeClr val="accent2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F39741BB-461C-0DA2-66A9-58DA811BA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325722"/>
              </p:ext>
            </p:extLst>
          </p:nvPr>
        </p:nvGraphicFramePr>
        <p:xfrm>
          <a:off x="251520" y="2091944"/>
          <a:ext cx="8496946" cy="312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339008200"/>
                    </a:ext>
                  </a:extLst>
                </a:gridCol>
                <a:gridCol w="3096345">
                  <a:extLst>
                    <a:ext uri="{9D8B030D-6E8A-4147-A177-3AD203B41FA5}">
                      <a16:colId xmlns:a16="http://schemas.microsoft.com/office/drawing/2014/main" val="3009369630"/>
                    </a:ext>
                  </a:extLst>
                </a:gridCol>
                <a:gridCol w="3096345">
                  <a:extLst>
                    <a:ext uri="{9D8B030D-6E8A-4147-A177-3AD203B41FA5}">
                      <a16:colId xmlns:a16="http://schemas.microsoft.com/office/drawing/2014/main" val="649925150"/>
                    </a:ext>
                  </a:extLst>
                </a:gridCol>
              </a:tblGrid>
              <a:tr h="740833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HK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 of balance</a:t>
                      </a:r>
                      <a:r>
                        <a:rPr lang="zh-HK" alt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彈簧秤讀數 </a:t>
                      </a:r>
                      <a:r>
                        <a:rPr lang="en-US" altLang="zh-HK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(N)</a:t>
                      </a:r>
                      <a:endParaRPr lang="zh-HK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HK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033919"/>
                  </a:ext>
                </a:extLst>
              </a:tr>
              <a:tr h="740833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596245"/>
                  </a:ext>
                </a:extLst>
              </a:tr>
              <a:tr h="7408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step 3</a:t>
                      </a:r>
                      <a:br>
                        <a:rPr lang="en-US" altLang="zh-HK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zh-HK" alt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在步驟</a:t>
                      </a:r>
                      <a:r>
                        <a:rPr lang="en-US" altLang="zh-HK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zh-HK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795207"/>
                  </a:ext>
                </a:extLst>
              </a:tr>
              <a:tr h="7408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step 4</a:t>
                      </a:r>
                      <a:br>
                        <a:rPr lang="en-US" altLang="zh-HK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zh-HK" alt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在步驟</a:t>
                      </a:r>
                      <a:r>
                        <a:rPr lang="en-US" altLang="zh-HK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  <a:endParaRPr lang="zh-HK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844601"/>
                  </a:ext>
                </a:extLst>
              </a:tr>
            </a:tbl>
          </a:graphicData>
        </a:graphic>
      </p:graphicFrame>
      <p:sp>
        <p:nvSpPr>
          <p:cNvPr id="13" name="文字方塊 10">
            <a:extLst>
              <a:ext uri="{FF2B5EF4-FFF2-40B4-BE49-F238E27FC236}">
                <a16:creationId xmlns:a16="http://schemas.microsoft.com/office/drawing/2014/main" id="{ACF554A5-7451-E8C4-603A-C562DEA7B4A3}"/>
              </a:ext>
            </a:extLst>
          </p:cNvPr>
          <p:cNvSpPr txBox="1"/>
          <p:nvPr/>
        </p:nvSpPr>
        <p:spPr>
          <a:xfrm>
            <a:off x="2536371" y="3559630"/>
            <a:ext cx="3124200" cy="8248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442913" indent="-442913" algn="ctr"/>
            <a:r>
              <a:rPr lang="en-US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</a:t>
            </a:r>
            <a:endParaRPr lang="zh-HK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字方塊 10">
            <a:extLst>
              <a:ext uri="{FF2B5EF4-FFF2-40B4-BE49-F238E27FC236}">
                <a16:creationId xmlns:a16="http://schemas.microsoft.com/office/drawing/2014/main" id="{6A0A376A-6258-E8F4-8F70-54B6E493E852}"/>
              </a:ext>
            </a:extLst>
          </p:cNvPr>
          <p:cNvSpPr txBox="1"/>
          <p:nvPr/>
        </p:nvSpPr>
        <p:spPr>
          <a:xfrm>
            <a:off x="5638800" y="3559630"/>
            <a:ext cx="3102428" cy="82485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442913" indent="-442913" algn="ctr"/>
            <a:r>
              <a:rPr lang="en-US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</a:t>
            </a:r>
            <a:endParaRPr lang="zh-HK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字方塊 10">
            <a:extLst>
              <a:ext uri="{FF2B5EF4-FFF2-40B4-BE49-F238E27FC236}">
                <a16:creationId xmlns:a16="http://schemas.microsoft.com/office/drawing/2014/main" id="{94B35FBA-571B-150B-8344-39B1DA76027A}"/>
              </a:ext>
            </a:extLst>
          </p:cNvPr>
          <p:cNvSpPr txBox="1"/>
          <p:nvPr/>
        </p:nvSpPr>
        <p:spPr>
          <a:xfrm>
            <a:off x="2536371" y="4412743"/>
            <a:ext cx="3124200" cy="80128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442913" indent="-442913" algn="ctr"/>
            <a:r>
              <a:rPr lang="en-US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N</a:t>
            </a:r>
            <a:endParaRPr lang="zh-HK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字方塊 10">
            <a:extLst>
              <a:ext uri="{FF2B5EF4-FFF2-40B4-BE49-F238E27FC236}">
                <a16:creationId xmlns:a16="http://schemas.microsoft.com/office/drawing/2014/main" id="{969A5F29-3963-7C80-7D0B-8D300785CD2E}"/>
              </a:ext>
            </a:extLst>
          </p:cNvPr>
          <p:cNvSpPr txBox="1"/>
          <p:nvPr/>
        </p:nvSpPr>
        <p:spPr>
          <a:xfrm>
            <a:off x="5638800" y="4412743"/>
            <a:ext cx="3102428" cy="80128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442913" indent="-442913" algn="ctr"/>
            <a:r>
              <a:rPr lang="en-US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N</a:t>
            </a:r>
            <a:endParaRPr lang="zh-HK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9096B8E-58F0-782D-17D7-51D42FC9FA7C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en-US" altLang="zh-HK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A7903A70-B8AD-FB93-BE4F-1AF8723F0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9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4F5AC78D-F548-13A3-3C43-871855B31B55}"/>
              </a:ext>
            </a:extLst>
          </p:cNvPr>
          <p:cNvSpPr/>
          <p:nvPr/>
        </p:nvSpPr>
        <p:spPr>
          <a:xfrm>
            <a:off x="107503" y="1156392"/>
            <a:ext cx="8850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0" indent="-1800000">
              <a:spcBef>
                <a:spcPts val="600"/>
              </a:spcBef>
            </a:pP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zh-HK" alt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3200" b="1" dirty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討論</a:t>
            </a:r>
            <a:endParaRPr lang="zh-HK" altLang="en-US" sz="3200" dirty="0">
              <a:solidFill>
                <a:schemeClr val="accent2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4FB94CF3-6930-2CC5-C485-FDDB455B1328}"/>
              </a:ext>
            </a:extLst>
          </p:cNvPr>
          <p:cNvSpPr/>
          <p:nvPr/>
        </p:nvSpPr>
        <p:spPr>
          <a:xfrm>
            <a:off x="108000" y="1956109"/>
            <a:ext cx="8850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1	</a:t>
            </a:r>
            <a:endParaRPr lang="zh-HK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FD94ABC3-A21B-644C-086F-C9A117B7893D}"/>
              </a:ext>
            </a:extLst>
          </p:cNvPr>
          <p:cNvSpPr/>
          <p:nvPr/>
        </p:nvSpPr>
        <p:spPr>
          <a:xfrm>
            <a:off x="827584" y="1956109"/>
            <a:ext cx="81308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	In steps </a:t>
            </a:r>
            <a:r>
              <a:rPr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, how are the readings of balances A and B related to each other?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在步驟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和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中，彈簧秤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和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的讀數有甚麼關連？</a:t>
            </a:r>
            <a:endParaRPr lang="zh-HK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字方塊 10">
            <a:extLst>
              <a:ext uri="{FF2B5EF4-FFF2-40B4-BE49-F238E27FC236}">
                <a16:creationId xmlns:a16="http://schemas.microsoft.com/office/drawing/2014/main" id="{4E9FEF50-7B9E-93E4-24A9-83C619D1CE41}"/>
              </a:ext>
            </a:extLst>
          </p:cNvPr>
          <p:cNvSpPr txBox="1"/>
          <p:nvPr/>
        </p:nvSpPr>
        <p:spPr>
          <a:xfrm>
            <a:off x="1547664" y="3818288"/>
            <a:ext cx="7410740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42913" indent="-442913"/>
            <a:r>
              <a:rPr lang="en-US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equal.</a:t>
            </a:r>
          </a:p>
          <a:p>
            <a:pPr marL="442913" indent="-442913"/>
            <a:r>
              <a:rPr lang="zh-HK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兩者是相等的。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2D7E6D-D7DB-29BB-5620-264AF6E8C8DB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en-US" altLang="zh-HK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9C0326DE-E5A3-4F95-F15C-DB95D3159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">
            <a:extLst>
              <a:ext uri="{FF2B5EF4-FFF2-40B4-BE49-F238E27FC236}">
                <a16:creationId xmlns:a16="http://schemas.microsoft.com/office/drawing/2014/main" id="{4FB94CF3-6930-2CC5-C485-FDDB455B1328}"/>
              </a:ext>
            </a:extLst>
          </p:cNvPr>
          <p:cNvSpPr/>
          <p:nvPr/>
        </p:nvSpPr>
        <p:spPr>
          <a:xfrm>
            <a:off x="108000" y="1248447"/>
            <a:ext cx="8850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1	</a:t>
            </a:r>
            <a:endParaRPr lang="zh-HK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FD94ABC3-A21B-644C-086F-C9A117B7893D}"/>
              </a:ext>
            </a:extLst>
          </p:cNvPr>
          <p:cNvSpPr/>
          <p:nvPr/>
        </p:nvSpPr>
        <p:spPr>
          <a:xfrm>
            <a:off x="827584" y="1248447"/>
            <a:ext cx="81308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	Does the trolley move when the forces acting on it by balances A and B are equal in size?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彈簧秤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和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把大小相同的力施於小車時，小車有沒有移動？</a:t>
            </a:r>
            <a:endParaRPr lang="zh-HK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字方塊 10">
            <a:extLst>
              <a:ext uri="{FF2B5EF4-FFF2-40B4-BE49-F238E27FC236}">
                <a16:creationId xmlns:a16="http://schemas.microsoft.com/office/drawing/2014/main" id="{4E9FEF50-7B9E-93E4-24A9-83C619D1CE41}"/>
              </a:ext>
            </a:extLst>
          </p:cNvPr>
          <p:cNvSpPr txBox="1"/>
          <p:nvPr/>
        </p:nvSpPr>
        <p:spPr>
          <a:xfrm>
            <a:off x="1547664" y="3272931"/>
            <a:ext cx="7410740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42913" indent="-442913"/>
            <a:r>
              <a:rPr lang="en-US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</a:p>
          <a:p>
            <a:pPr marL="442913" indent="-442913"/>
            <a:r>
              <a:rPr lang="zh-HK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沒有。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DBE2BA6-64CB-4A0C-1A34-C7F0A24CE7B3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en-US" altLang="zh-HK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2D4E2DD4-7931-FA96-F84C-9C3976BEF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">
            <a:extLst>
              <a:ext uri="{FF2B5EF4-FFF2-40B4-BE49-F238E27FC236}">
                <a16:creationId xmlns:a16="http://schemas.microsoft.com/office/drawing/2014/main" id="{4FB94CF3-6930-2CC5-C485-FDDB455B1328}"/>
              </a:ext>
            </a:extLst>
          </p:cNvPr>
          <p:cNvSpPr/>
          <p:nvPr/>
        </p:nvSpPr>
        <p:spPr>
          <a:xfrm>
            <a:off x="108000" y="1248447"/>
            <a:ext cx="8850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2	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We can calculate the overall force that acts on the trolley. This force is called the </a:t>
            </a:r>
            <a:r>
              <a:rPr lang="en-HK" altLang="zh-HK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force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我們可計算施於小車的力的總和，這道力稱為</a:t>
            </a:r>
            <a:r>
              <a:rPr lang="zh-HK" alt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淨力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B13CE98-A1D9-49CC-2A55-CB894D3C4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63501"/>
            <a:ext cx="4063428" cy="1546052"/>
          </a:xfrm>
          <a:prstGeom prst="rect">
            <a:avLst/>
          </a:prstGeom>
        </p:spPr>
      </p:pic>
      <p:sp>
        <p:nvSpPr>
          <p:cNvPr id="13" name="矩形 3">
            <a:extLst>
              <a:ext uri="{FF2B5EF4-FFF2-40B4-BE49-F238E27FC236}">
                <a16:creationId xmlns:a16="http://schemas.microsoft.com/office/drawing/2014/main" id="{F8A61CF1-E84C-4414-B971-E749A22AB6B4}"/>
              </a:ext>
            </a:extLst>
          </p:cNvPr>
          <p:cNvSpPr/>
          <p:nvPr/>
        </p:nvSpPr>
        <p:spPr>
          <a:xfrm>
            <a:off x="5004048" y="3568435"/>
            <a:ext cx="3954356" cy="2092881"/>
          </a:xfrm>
          <a:prstGeom prst="rect">
            <a:avLst/>
          </a:prstGeom>
          <a:solidFill>
            <a:srgbClr val="F5EEEE"/>
          </a:solidFill>
          <a:ln>
            <a:solidFill>
              <a:srgbClr val="9B6A6D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標準系統字體"/>
              <a:buChar char="∵"/>
            </a:pPr>
            <a:r>
              <a:rPr lang="en-HK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The two forces act in opposite directions</a:t>
            </a:r>
            <a:br>
              <a:rPr lang="en-HK" altLang="zh-H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這兩道力方向相反。</a:t>
            </a:r>
            <a:endParaRPr lang="en-HK" altLang="zh-H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∴"/>
            </a:pPr>
            <a:r>
              <a:rPr lang="en-HK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Net force acting on the trolley</a:t>
            </a:r>
            <a:r>
              <a:rPr lang="zh-HK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HK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= force A – force B</a:t>
            </a:r>
            <a:br>
              <a:rPr lang="en-HK" altLang="zh-H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施於小車的淨力 </a:t>
            </a:r>
            <a:r>
              <a:rPr lang="en-HK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zh-HK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力 </a:t>
            </a:r>
            <a:r>
              <a:rPr lang="en-HK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zh-HK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力</a:t>
            </a:r>
            <a: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HK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矩形 3">
            <a:extLst>
              <a:ext uri="{FF2B5EF4-FFF2-40B4-BE49-F238E27FC236}">
                <a16:creationId xmlns:a16="http://schemas.microsoft.com/office/drawing/2014/main" id="{8FC54546-3E5F-6F0E-60DF-CB276B89C268}"/>
              </a:ext>
            </a:extLst>
          </p:cNvPr>
          <p:cNvSpPr/>
          <p:nvPr/>
        </p:nvSpPr>
        <p:spPr>
          <a:xfrm>
            <a:off x="1824945" y="3660918"/>
            <a:ext cx="1738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trolley</a:t>
            </a:r>
            <a:b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小車</a:t>
            </a:r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6CE07675-9CBB-D176-B736-77BC29BAEB6D}"/>
              </a:ext>
            </a:extLst>
          </p:cNvPr>
          <p:cNvSpPr/>
          <p:nvPr/>
        </p:nvSpPr>
        <p:spPr>
          <a:xfrm>
            <a:off x="3598379" y="3508267"/>
            <a:ext cx="1213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force B</a:t>
            </a:r>
            <a:b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力 </a:t>
            </a:r>
            <a: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HK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D7758C59-4D69-1D6E-47FB-A52C9C38D0C4}"/>
              </a:ext>
            </a:extLst>
          </p:cNvPr>
          <p:cNvCxnSpPr>
            <a:cxnSpLocks/>
          </p:cNvCxnSpPr>
          <p:nvPr/>
        </p:nvCxnSpPr>
        <p:spPr>
          <a:xfrm>
            <a:off x="3563888" y="4272714"/>
            <a:ext cx="729140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glow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矩形 3">
            <a:extLst>
              <a:ext uri="{FF2B5EF4-FFF2-40B4-BE49-F238E27FC236}">
                <a16:creationId xmlns:a16="http://schemas.microsoft.com/office/drawing/2014/main" id="{C144DD5E-6BCF-D0BB-0B9A-199D0B7FD094}"/>
              </a:ext>
            </a:extLst>
          </p:cNvPr>
          <p:cNvSpPr/>
          <p:nvPr/>
        </p:nvSpPr>
        <p:spPr>
          <a:xfrm>
            <a:off x="441522" y="3508267"/>
            <a:ext cx="1213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force A</a:t>
            </a:r>
            <a:b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力 </a:t>
            </a:r>
            <a: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HK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id="{7C7BCE9F-51B9-9E9D-F68F-50825D15C87B}"/>
              </a:ext>
            </a:extLst>
          </p:cNvPr>
          <p:cNvCxnSpPr>
            <a:cxnSpLocks/>
          </p:cNvCxnSpPr>
          <p:nvPr/>
        </p:nvCxnSpPr>
        <p:spPr>
          <a:xfrm flipH="1">
            <a:off x="1005745" y="4272714"/>
            <a:ext cx="729140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glow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BE9B3F30-28BC-1638-68D7-F9B4E8492901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en-US" altLang="zh-HK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9E70386C-9545-DA81-F5DF-6916CD0A1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">
            <a:extLst>
              <a:ext uri="{FF2B5EF4-FFF2-40B4-BE49-F238E27FC236}">
                <a16:creationId xmlns:a16="http://schemas.microsoft.com/office/drawing/2014/main" id="{4FB94CF3-6930-2CC5-C485-FDDB455B1328}"/>
              </a:ext>
            </a:extLst>
          </p:cNvPr>
          <p:cNvSpPr/>
          <p:nvPr/>
        </p:nvSpPr>
        <p:spPr>
          <a:xfrm>
            <a:off x="108000" y="1248447"/>
            <a:ext cx="8850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/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2	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Calculate the net force acting on the trolley in steps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計算在步驟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和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中，施於小車的淨力。</a:t>
            </a: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156B8C3F-9FFA-56A6-30C2-1296F4FF8C5F}"/>
              </a:ext>
            </a:extLst>
          </p:cNvPr>
          <p:cNvSpPr/>
          <p:nvPr/>
        </p:nvSpPr>
        <p:spPr>
          <a:xfrm>
            <a:off x="827584" y="3068960"/>
            <a:ext cx="8130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In step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在步驟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HK" altLang="zh-H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In step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在步驟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zh-HK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">
            <a:extLst>
              <a:ext uri="{FF2B5EF4-FFF2-40B4-BE49-F238E27FC236}">
                <a16:creationId xmlns:a16="http://schemas.microsoft.com/office/drawing/2014/main" id="{C29049CB-F1D1-95D6-158A-6C3BD3581E7F}"/>
              </a:ext>
            </a:extLst>
          </p:cNvPr>
          <p:cNvSpPr/>
          <p:nvPr/>
        </p:nvSpPr>
        <p:spPr>
          <a:xfrm>
            <a:off x="4063428" y="3068960"/>
            <a:ext cx="489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 – 5 N = 0 N</a:t>
            </a:r>
            <a:endParaRPr lang="zh-HK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">
            <a:extLst>
              <a:ext uri="{FF2B5EF4-FFF2-40B4-BE49-F238E27FC236}">
                <a16:creationId xmlns:a16="http://schemas.microsoft.com/office/drawing/2014/main" id="{E396981C-47FD-32FC-AEE4-7731D2A4075D}"/>
              </a:ext>
            </a:extLst>
          </p:cNvPr>
          <p:cNvSpPr/>
          <p:nvPr/>
        </p:nvSpPr>
        <p:spPr>
          <a:xfrm>
            <a:off x="4063428" y="3930735"/>
            <a:ext cx="489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N – 10 N = 0 N</a:t>
            </a:r>
            <a:endParaRPr lang="zh-HK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6E5F4F-CA32-B2B5-6773-69A734F36565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en-US" altLang="zh-HK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32239050-80DB-793E-6F68-F58C6A5F8D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3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77BB4F3-B353-8B22-C039-049D0AEA4B25}"/>
              </a:ext>
            </a:extLst>
          </p:cNvPr>
          <p:cNvSpPr/>
          <p:nvPr/>
        </p:nvSpPr>
        <p:spPr>
          <a:xfrm>
            <a:off x="108001" y="259200"/>
            <a:ext cx="8856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	Balanced forces and unbalanced forces</a:t>
            </a:r>
            <a:b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平衡力和不平衡力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39A7511A-B30B-B243-9723-2A4DD2707701}"/>
              </a:ext>
            </a:extLst>
          </p:cNvPr>
          <p:cNvSpPr/>
          <p:nvPr/>
        </p:nvSpPr>
        <p:spPr>
          <a:xfrm>
            <a:off x="108000" y="1525257"/>
            <a:ext cx="89221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The trolley does not move when two forces of the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same size 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act on it in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opposite directions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小車受兩道</a:t>
            </a: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大小相同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但</a:t>
            </a: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方向相反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的力作用時， 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並不會移動。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BEBF0D3-B4B3-2724-870B-44CACD2F9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38" y="4725144"/>
            <a:ext cx="4063428" cy="1546052"/>
          </a:xfrm>
          <a:prstGeom prst="rect">
            <a:avLst/>
          </a:prstGeom>
        </p:spPr>
      </p:pic>
      <p:sp>
        <p:nvSpPr>
          <p:cNvPr id="16" name="矩形 3">
            <a:extLst>
              <a:ext uri="{FF2B5EF4-FFF2-40B4-BE49-F238E27FC236}">
                <a16:creationId xmlns:a16="http://schemas.microsoft.com/office/drawing/2014/main" id="{EE10FFC5-D71E-60E2-11BB-6F9BC3F10F9B}"/>
              </a:ext>
            </a:extLst>
          </p:cNvPr>
          <p:cNvSpPr/>
          <p:nvPr/>
        </p:nvSpPr>
        <p:spPr>
          <a:xfrm>
            <a:off x="3491881" y="4231322"/>
            <a:ext cx="2088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000" b="1" dirty="0">
                <a:latin typeface="Arial" panose="020B0604020202020204" pitchFamily="34" charset="0"/>
                <a:cs typeface="Arial" panose="020B0604020202020204" pitchFamily="34" charset="0"/>
              </a:rPr>
              <a:t>does not move</a:t>
            </a:r>
            <a:br>
              <a:rPr lang="en-US" altLang="zh-HK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不會移動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4D7C631F-36A3-2951-1183-C38F7A2D902E}"/>
              </a:ext>
            </a:extLst>
          </p:cNvPr>
          <p:cNvGrpSpPr/>
          <p:nvPr/>
        </p:nvGrpSpPr>
        <p:grpSpPr>
          <a:xfrm>
            <a:off x="5489666" y="4701596"/>
            <a:ext cx="1458281" cy="461665"/>
            <a:chOff x="5489666" y="4701596"/>
            <a:chExt cx="1458281" cy="461665"/>
          </a:xfrm>
        </p:grpSpPr>
        <p:sp>
          <p:nvSpPr>
            <p:cNvPr id="17" name="矩形 3">
              <a:extLst>
                <a:ext uri="{FF2B5EF4-FFF2-40B4-BE49-F238E27FC236}">
                  <a16:creationId xmlns:a16="http://schemas.microsoft.com/office/drawing/2014/main" id="{238020FC-16C0-2150-E17D-8E827F9FB48E}"/>
                </a:ext>
              </a:extLst>
            </p:cNvPr>
            <p:cNvSpPr/>
            <p:nvPr/>
          </p:nvSpPr>
          <p:spPr>
            <a:xfrm>
              <a:off x="6218806" y="4701596"/>
              <a:ext cx="7291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400" dirty="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  <a:endParaRPr lang="zh-HK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4">
              <a:extLst>
                <a:ext uri="{FF2B5EF4-FFF2-40B4-BE49-F238E27FC236}">
                  <a16:creationId xmlns:a16="http://schemas.microsoft.com/office/drawing/2014/main" id="{4A99B874-4743-B24E-8044-5A9C318A130B}"/>
                </a:ext>
              </a:extLst>
            </p:cNvPr>
            <p:cNvCxnSpPr>
              <a:cxnSpLocks/>
            </p:cNvCxnSpPr>
            <p:nvPr/>
          </p:nvCxnSpPr>
          <p:spPr>
            <a:xfrm>
              <a:off x="5489666" y="4934357"/>
              <a:ext cx="729140" cy="0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5714B160-18C6-60CB-E9B6-F76460E8E990}"/>
              </a:ext>
            </a:extLst>
          </p:cNvPr>
          <p:cNvGrpSpPr/>
          <p:nvPr/>
        </p:nvGrpSpPr>
        <p:grpSpPr>
          <a:xfrm>
            <a:off x="2205948" y="4701595"/>
            <a:ext cx="1454715" cy="461665"/>
            <a:chOff x="2205948" y="4701595"/>
            <a:chExt cx="1454715" cy="461665"/>
          </a:xfrm>
        </p:grpSpPr>
        <p:sp>
          <p:nvSpPr>
            <p:cNvPr id="19" name="矩形 3">
              <a:extLst>
                <a:ext uri="{FF2B5EF4-FFF2-40B4-BE49-F238E27FC236}">
                  <a16:creationId xmlns:a16="http://schemas.microsoft.com/office/drawing/2014/main" id="{648EDBE4-C53B-08C0-D1AF-FCBDB9E3EA85}"/>
                </a:ext>
              </a:extLst>
            </p:cNvPr>
            <p:cNvSpPr/>
            <p:nvPr/>
          </p:nvSpPr>
          <p:spPr>
            <a:xfrm>
              <a:off x="2205948" y="4701595"/>
              <a:ext cx="7291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HK" sz="2400" dirty="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  <a:endParaRPr lang="zh-HK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4">
              <a:extLst>
                <a:ext uri="{FF2B5EF4-FFF2-40B4-BE49-F238E27FC236}">
                  <a16:creationId xmlns:a16="http://schemas.microsoft.com/office/drawing/2014/main" id="{2D929D85-44F0-DEAD-A811-4D6170388E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1523" y="4934357"/>
              <a:ext cx="729140" cy="0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矩形 3">
            <a:extLst>
              <a:ext uri="{FF2B5EF4-FFF2-40B4-BE49-F238E27FC236}">
                <a16:creationId xmlns:a16="http://schemas.microsoft.com/office/drawing/2014/main" id="{BAF6FF12-0B7A-9B94-2B74-131474CB9C59}"/>
              </a:ext>
            </a:extLst>
          </p:cNvPr>
          <p:cNvSpPr/>
          <p:nvPr/>
        </p:nvSpPr>
        <p:spPr>
          <a:xfrm>
            <a:off x="2191120" y="3411160"/>
            <a:ext cx="5026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 forces</a:t>
            </a:r>
            <a:r>
              <a:rPr lang="zh-HK" alt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平衡力</a:t>
            </a:r>
            <a:endParaRPr lang="zh-HK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8CA4E95-E21F-A07A-67C8-7774E6DC54C4}"/>
              </a:ext>
            </a:extLst>
          </p:cNvPr>
          <p:cNvSpPr/>
          <p:nvPr/>
        </p:nvSpPr>
        <p:spPr>
          <a:xfrm>
            <a:off x="3107632" y="3987677"/>
            <a:ext cx="495300" cy="704850"/>
          </a:xfrm>
          <a:custGeom>
            <a:avLst/>
            <a:gdLst>
              <a:gd name="connsiteX0" fmla="*/ 495300 w 495300"/>
              <a:gd name="connsiteY0" fmla="*/ 0 h 704850"/>
              <a:gd name="connsiteX1" fmla="*/ 123825 w 495300"/>
              <a:gd name="connsiteY1" fmla="*/ 276225 h 704850"/>
              <a:gd name="connsiteX2" fmla="*/ 0 w 495300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704850">
                <a:moveTo>
                  <a:pt x="495300" y="0"/>
                </a:moveTo>
                <a:cubicBezTo>
                  <a:pt x="350837" y="79375"/>
                  <a:pt x="206375" y="158750"/>
                  <a:pt x="123825" y="276225"/>
                </a:cubicBezTo>
                <a:cubicBezTo>
                  <a:pt x="41275" y="393700"/>
                  <a:pt x="20637" y="549275"/>
                  <a:pt x="0" y="704850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1219877-B547-FE78-9CDC-639BC01A823C}"/>
              </a:ext>
            </a:extLst>
          </p:cNvPr>
          <p:cNvSpPr/>
          <p:nvPr/>
        </p:nvSpPr>
        <p:spPr>
          <a:xfrm flipH="1">
            <a:off x="5456930" y="3993687"/>
            <a:ext cx="495300" cy="704850"/>
          </a:xfrm>
          <a:custGeom>
            <a:avLst/>
            <a:gdLst>
              <a:gd name="connsiteX0" fmla="*/ 495300 w 495300"/>
              <a:gd name="connsiteY0" fmla="*/ 0 h 704850"/>
              <a:gd name="connsiteX1" fmla="*/ 123825 w 495300"/>
              <a:gd name="connsiteY1" fmla="*/ 276225 h 704850"/>
              <a:gd name="connsiteX2" fmla="*/ 0 w 495300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704850">
                <a:moveTo>
                  <a:pt x="495300" y="0"/>
                </a:moveTo>
                <a:cubicBezTo>
                  <a:pt x="350837" y="79375"/>
                  <a:pt x="206375" y="158750"/>
                  <a:pt x="123825" y="276225"/>
                </a:cubicBezTo>
                <a:cubicBezTo>
                  <a:pt x="41275" y="393700"/>
                  <a:pt x="20637" y="549275"/>
                  <a:pt x="0" y="704850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3">
            <a:extLst>
              <a:ext uri="{FF2B5EF4-FFF2-40B4-BE49-F238E27FC236}">
                <a16:creationId xmlns:a16="http://schemas.microsoft.com/office/drawing/2014/main" id="{49B42961-6A6C-4D0E-19DE-AF82316A298E}"/>
              </a:ext>
            </a:extLst>
          </p:cNvPr>
          <p:cNvSpPr/>
          <p:nvPr/>
        </p:nvSpPr>
        <p:spPr>
          <a:xfrm>
            <a:off x="108002" y="2162764"/>
            <a:ext cx="5321922" cy="193899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All the forces acting on an object are </a:t>
            </a:r>
            <a:r>
              <a:rPr lang="en-HK" altLang="zh-HK" sz="2400" b="1" dirty="0"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</a:p>
          <a:p>
            <a:pPr algn="ctr" hangingPunct="0"/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(n</a:t>
            </a:r>
            <a: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et force acting on the object is zero)</a:t>
            </a:r>
            <a:b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如果所有施於物體的力</a:t>
            </a:r>
            <a:r>
              <a:rPr lang="zh-HK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互相平衡</a:t>
            </a:r>
            <a:endParaRPr lang="en-US" altLang="zh-H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hangingPunct="0"/>
            <a:r>
              <a:rPr lang="zh-H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（施於物體的淨力是零）</a:t>
            </a:r>
            <a:endParaRPr lang="en-HK" altLang="zh-H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3">
            <a:extLst>
              <a:ext uri="{FF2B5EF4-FFF2-40B4-BE49-F238E27FC236}">
                <a16:creationId xmlns:a16="http://schemas.microsoft.com/office/drawing/2014/main" id="{EAD17EE3-48EB-8B79-EC0B-FEE53579AF27}"/>
              </a:ext>
            </a:extLst>
          </p:cNvPr>
          <p:cNvSpPr/>
          <p:nvPr/>
        </p:nvSpPr>
        <p:spPr>
          <a:xfrm>
            <a:off x="6084168" y="2162764"/>
            <a:ext cx="2601926" cy="193899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Their effects are cancelled out</a:t>
            </a:r>
            <a:b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力對物體的影響會抵消</a:t>
            </a:r>
            <a:endParaRPr lang="en-HK" altLang="zh-H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向右箭號 23">
            <a:extLst>
              <a:ext uri="{FF2B5EF4-FFF2-40B4-BE49-F238E27FC236}">
                <a16:creationId xmlns:a16="http://schemas.microsoft.com/office/drawing/2014/main" id="{905FAE20-9446-3492-7F13-D56CE8DBEB9D}"/>
              </a:ext>
            </a:extLst>
          </p:cNvPr>
          <p:cNvSpPr/>
          <p:nvPr/>
        </p:nvSpPr>
        <p:spPr>
          <a:xfrm>
            <a:off x="5581656" y="2876416"/>
            <a:ext cx="350778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32" name="Rectangle: Rounded Corners 10">
            <a:extLst>
              <a:ext uri="{FF2B5EF4-FFF2-40B4-BE49-F238E27FC236}">
                <a16:creationId xmlns:a16="http://schemas.microsoft.com/office/drawing/2014/main" id="{293157CC-0114-E0C3-9100-70CFA54B918A}"/>
              </a:ext>
            </a:extLst>
          </p:cNvPr>
          <p:cNvSpPr/>
          <p:nvPr/>
        </p:nvSpPr>
        <p:spPr>
          <a:xfrm>
            <a:off x="1404772" y="4613777"/>
            <a:ext cx="6334455" cy="13280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speed and moving direction of the object do not change.</a:t>
            </a:r>
            <a:b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物體的速率和移動方向不會改變</a:t>
            </a:r>
            <a:endParaRPr lang="en-HK" altLang="zh-H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D5B4E2F-AFB8-B7DF-4F85-25CB46511F49}"/>
              </a:ext>
            </a:extLst>
          </p:cNvPr>
          <p:cNvSpPr/>
          <p:nvPr/>
        </p:nvSpPr>
        <p:spPr>
          <a:xfrm>
            <a:off x="108001" y="259200"/>
            <a:ext cx="8856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	Balanced forces and unbalanced forces</a:t>
            </a:r>
            <a:b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平衡力和不平衡力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3">
            <a:extLst>
              <a:ext uri="{FF2B5EF4-FFF2-40B4-BE49-F238E27FC236}">
                <a16:creationId xmlns:a16="http://schemas.microsoft.com/office/drawing/2014/main" id="{C1BF23BD-5A67-CB08-5A9B-4833EADD8F47}"/>
              </a:ext>
            </a:extLst>
          </p:cNvPr>
          <p:cNvSpPr/>
          <p:nvPr/>
        </p:nvSpPr>
        <p:spPr>
          <a:xfrm>
            <a:off x="108000" y="1427166"/>
            <a:ext cx="89221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When all the forces acting on an object are balanced 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(n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et force is zero)...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如果所有施於物體的力互相平衡⋯⋯</a:t>
            </a:r>
            <a:endParaRPr lang="en-US" altLang="zh-H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（施於物體的淨力是零）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形 3" descr="單線箭號 (逆時針曲線)">
            <a:extLst>
              <a:ext uri="{FF2B5EF4-FFF2-40B4-BE49-F238E27FC236}">
                <a16:creationId xmlns:a16="http://schemas.microsoft.com/office/drawing/2014/main" id="{4B3952CC-8E6A-07C7-AC18-E5CE96C7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22841" flipV="1">
            <a:off x="3296546" y="3372376"/>
            <a:ext cx="914400" cy="1111958"/>
          </a:xfrm>
          <a:prstGeom prst="rect">
            <a:avLst/>
          </a:prstGeom>
        </p:spPr>
      </p:pic>
      <p:sp>
        <p:nvSpPr>
          <p:cNvPr id="17" name="矩形 3">
            <a:extLst>
              <a:ext uri="{FF2B5EF4-FFF2-40B4-BE49-F238E27FC236}">
                <a16:creationId xmlns:a16="http://schemas.microsoft.com/office/drawing/2014/main" id="{97027C34-4FE9-18DB-F7A1-5DB983CCBFC3}"/>
              </a:ext>
            </a:extLst>
          </p:cNvPr>
          <p:cNvSpPr/>
          <p:nvPr/>
        </p:nvSpPr>
        <p:spPr>
          <a:xfrm>
            <a:off x="1337994" y="3404422"/>
            <a:ext cx="2194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object which is at rest originally</a:t>
            </a:r>
            <a:br>
              <a:rPr lang="en-HK" altLang="zh-HK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原本靜止的物體</a:t>
            </a:r>
            <a:endParaRPr lang="en-HK" altLang="zh-HK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3">
            <a:extLst>
              <a:ext uri="{FF2B5EF4-FFF2-40B4-BE49-F238E27FC236}">
                <a16:creationId xmlns:a16="http://schemas.microsoft.com/office/drawing/2014/main" id="{3D1DA185-1F1D-1E50-7CD0-95654201F5BC}"/>
              </a:ext>
            </a:extLst>
          </p:cNvPr>
          <p:cNvSpPr/>
          <p:nvPr/>
        </p:nvSpPr>
        <p:spPr>
          <a:xfrm>
            <a:off x="929020" y="4536656"/>
            <a:ext cx="303542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remains at rest</a:t>
            </a:r>
            <a:b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保持靜止</a:t>
            </a:r>
            <a:endParaRPr lang="en-HK" altLang="zh-H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圖形 15" descr="單線箭號 (逆時針曲線)">
            <a:extLst>
              <a:ext uri="{FF2B5EF4-FFF2-40B4-BE49-F238E27FC236}">
                <a16:creationId xmlns:a16="http://schemas.microsoft.com/office/drawing/2014/main" id="{0F2F0539-6708-BF96-3B68-79964F248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977159" flipH="1" flipV="1">
            <a:off x="4586029" y="3351416"/>
            <a:ext cx="914400" cy="1111958"/>
          </a:xfrm>
          <a:prstGeom prst="rect">
            <a:avLst/>
          </a:prstGeom>
        </p:spPr>
      </p:pic>
      <p:sp>
        <p:nvSpPr>
          <p:cNvPr id="18" name="矩形 3">
            <a:extLst>
              <a:ext uri="{FF2B5EF4-FFF2-40B4-BE49-F238E27FC236}">
                <a16:creationId xmlns:a16="http://schemas.microsoft.com/office/drawing/2014/main" id="{FDDF7410-7A27-2052-2470-5CB399EE9261}"/>
              </a:ext>
            </a:extLst>
          </p:cNvPr>
          <p:cNvSpPr/>
          <p:nvPr/>
        </p:nvSpPr>
        <p:spPr>
          <a:xfrm>
            <a:off x="5382426" y="3391402"/>
            <a:ext cx="3035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object which is already moving</a:t>
            </a:r>
            <a:br>
              <a:rPr lang="en-HK" altLang="zh-HK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正在移動的物體</a:t>
            </a:r>
            <a:endParaRPr lang="en-HK" altLang="zh-HK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3">
            <a:extLst>
              <a:ext uri="{FF2B5EF4-FFF2-40B4-BE49-F238E27FC236}">
                <a16:creationId xmlns:a16="http://schemas.microsoft.com/office/drawing/2014/main" id="{F7C1CFEF-7CF6-36DF-C6E0-0C71EB781E17}"/>
              </a:ext>
            </a:extLst>
          </p:cNvPr>
          <p:cNvSpPr/>
          <p:nvPr/>
        </p:nvSpPr>
        <p:spPr>
          <a:xfrm>
            <a:off x="4572000" y="4523636"/>
            <a:ext cx="417646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moves at the original speed in the original direction</a:t>
            </a:r>
            <a:b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繼續以原來的速率移動，</a:t>
            </a:r>
            <a:br>
              <a:rPr lang="en-US" altLang="zh-H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而且移動方向不變</a:t>
            </a:r>
            <a:endParaRPr lang="en-HK" altLang="zh-H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A7DE1DE-48E4-5428-AD58-3EB11A517364}"/>
              </a:ext>
            </a:extLst>
          </p:cNvPr>
          <p:cNvSpPr/>
          <p:nvPr/>
        </p:nvSpPr>
        <p:spPr>
          <a:xfrm>
            <a:off x="108001" y="259200"/>
            <a:ext cx="8856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	Balanced forces and unbalanced forces</a:t>
            </a:r>
            <a:b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平衡力和不平衡力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18" grpId="0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3">
            <a:extLst>
              <a:ext uri="{FF2B5EF4-FFF2-40B4-BE49-F238E27FC236}">
                <a16:creationId xmlns:a16="http://schemas.microsoft.com/office/drawing/2014/main" id="{C1BF23BD-5A67-CB08-5A9B-4833EADD8F47}"/>
              </a:ext>
            </a:extLst>
          </p:cNvPr>
          <p:cNvSpPr/>
          <p:nvPr/>
        </p:nvSpPr>
        <p:spPr>
          <a:xfrm>
            <a:off x="108000" y="1700807"/>
            <a:ext cx="89221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If the forces acting on an object are unbalanced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(net force is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 zero)...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如果施於物體的力不平衡⋯⋯（施於物體的淨力</a:t>
            </a: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不是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零）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46F52DB1-CC7F-4620-A61F-4D9838672C77}"/>
              </a:ext>
            </a:extLst>
          </p:cNvPr>
          <p:cNvGrpSpPr/>
          <p:nvPr/>
        </p:nvGrpSpPr>
        <p:grpSpPr>
          <a:xfrm>
            <a:off x="560450" y="3092681"/>
            <a:ext cx="7726073" cy="1802921"/>
            <a:chOff x="717783" y="3354273"/>
            <a:chExt cx="7726073" cy="1802921"/>
          </a:xfrm>
        </p:grpSpPr>
        <p:sp>
          <p:nvSpPr>
            <p:cNvPr id="20" name="矩形 3">
              <a:extLst>
                <a:ext uri="{FF2B5EF4-FFF2-40B4-BE49-F238E27FC236}">
                  <a16:creationId xmlns:a16="http://schemas.microsoft.com/office/drawing/2014/main" id="{F7C1CFEF-7CF6-36DF-C6E0-0C71EB781E17}"/>
                </a:ext>
              </a:extLst>
            </p:cNvPr>
            <p:cNvSpPr/>
            <p:nvPr/>
          </p:nvSpPr>
          <p:spPr>
            <a:xfrm>
              <a:off x="1763688" y="3956865"/>
              <a:ext cx="6680168" cy="12003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HK" altLang="zh-HK" sz="2400" dirty="0">
                  <a:latin typeface="Arial" panose="020B0604020202020204" pitchFamily="34" charset="0"/>
                  <a:cs typeface="Arial" panose="020B0604020202020204" pitchFamily="34" charset="0"/>
                </a:rPr>
                <a:t>the speed and/or the direction of motion of the object will change</a:t>
              </a:r>
              <a:br>
                <a:rPr lang="en-HK" altLang="zh-HK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物體的速率和移動方向至少任何一項會改變。</a:t>
              </a:r>
              <a:endParaRPr lang="en-HK" altLang="zh-HK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圖形 11" descr="單線箭號 (逆時針曲線)">
              <a:extLst>
                <a:ext uri="{FF2B5EF4-FFF2-40B4-BE49-F238E27FC236}">
                  <a16:creationId xmlns:a16="http://schemas.microsoft.com/office/drawing/2014/main" id="{71F56624-0D4E-1E2B-65C3-1ACDABA34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763931" flipH="1" flipV="1">
              <a:off x="717783" y="3354273"/>
              <a:ext cx="1191432" cy="917207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65BF060B-D8B9-F88A-5A5B-9687754FF125}"/>
              </a:ext>
            </a:extLst>
          </p:cNvPr>
          <p:cNvSpPr/>
          <p:nvPr/>
        </p:nvSpPr>
        <p:spPr>
          <a:xfrm>
            <a:off x="108001" y="259200"/>
            <a:ext cx="8856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	Balanced forces and unbalanced forces</a:t>
            </a:r>
            <a:b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平衡力和不平衡力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7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>
            <a:extLst>
              <a:ext uri="{FF2B5EF4-FFF2-40B4-BE49-F238E27FC236}">
                <a16:creationId xmlns:a16="http://schemas.microsoft.com/office/drawing/2014/main" id="{FCF7C01E-1A5C-A166-183E-15168D306830}"/>
              </a:ext>
            </a:extLst>
          </p:cNvPr>
          <p:cNvSpPr/>
          <p:nvPr/>
        </p:nvSpPr>
        <p:spPr>
          <a:xfrm>
            <a:off x="108000" y="1816509"/>
            <a:ext cx="8856488" cy="3062377"/>
          </a:xfrm>
          <a:prstGeom prst="rect">
            <a:avLst/>
          </a:prstGeom>
          <a:solidFill>
            <a:srgbClr val="FFFBC6"/>
          </a:solidFill>
        </p:spPr>
        <p:txBody>
          <a:bodyPr wrap="square">
            <a:spAutoFit/>
          </a:bodyPr>
          <a:lstStyle/>
          <a:p>
            <a:pPr marL="457200" indent="-45720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If all the forces acting on an object are balanced, the object will stay at rest or move in uniform motion.</a:t>
            </a:r>
            <a:b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如果所有施於物體的力互相平衡，物體就會保持靜止，或作勻速運動。</a:t>
            </a:r>
            <a:endParaRPr lang="en-US" altLang="zh-TW" sz="2600" dirty="0"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457200" indent="-45720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HK" altLang="zh-HK" sz="26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If the forces acting on an object are unbalanced, the object will move in non-uniform motion.</a:t>
            </a:r>
            <a:br>
              <a:rPr lang="en-HK" altLang="zh-HK" sz="26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如果施於物體的力不平衡，物體就會作非勻速運動。</a:t>
            </a:r>
            <a:endParaRPr lang="en-HK" altLang="zh-HK" sz="2800" dirty="0"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E7F6FED-08DB-9C7A-7B18-1269C8822D3C}"/>
              </a:ext>
            </a:extLst>
          </p:cNvPr>
          <p:cNvSpPr/>
          <p:nvPr/>
        </p:nvSpPr>
        <p:spPr>
          <a:xfrm>
            <a:off x="108001" y="259200"/>
            <a:ext cx="8856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	Balanced forces and unbalanced forces</a:t>
            </a:r>
            <a:b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平衡力和不平衡力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2ECAB34-F373-7BDF-794A-0636F7F627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" r="-81"/>
          <a:stretch/>
        </p:blipFill>
        <p:spPr>
          <a:xfrm>
            <a:off x="5436096" y="1299823"/>
            <a:ext cx="3552207" cy="51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5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7815939-7B4B-A125-8402-1329637442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36" y="2371557"/>
            <a:ext cx="6651528" cy="302662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18CA7DB-1147-250F-FE07-B369F22BC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5" t="59345" r="36801" b="10002"/>
          <a:stretch>
            <a:fillRect/>
          </a:stretch>
        </p:blipFill>
        <p:spPr>
          <a:xfrm>
            <a:off x="4688713" y="3535289"/>
            <a:ext cx="2033536" cy="2033536"/>
          </a:xfrm>
          <a:custGeom>
            <a:avLst/>
            <a:gdLst>
              <a:gd name="connsiteX0" fmla="*/ 1016768 w 2033536"/>
              <a:gd name="connsiteY0" fmla="*/ 0 h 2033536"/>
              <a:gd name="connsiteX1" fmla="*/ 2033536 w 2033536"/>
              <a:gd name="connsiteY1" fmla="*/ 1016768 h 2033536"/>
              <a:gd name="connsiteX2" fmla="*/ 1016768 w 2033536"/>
              <a:gd name="connsiteY2" fmla="*/ 2033536 h 2033536"/>
              <a:gd name="connsiteX3" fmla="*/ 0 w 2033536"/>
              <a:gd name="connsiteY3" fmla="*/ 1016768 h 2033536"/>
              <a:gd name="connsiteX4" fmla="*/ 1016768 w 2033536"/>
              <a:gd name="connsiteY4" fmla="*/ 0 h 20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536" h="2033536">
                <a:moveTo>
                  <a:pt x="1016768" y="0"/>
                </a:moveTo>
                <a:cubicBezTo>
                  <a:pt x="1578313" y="0"/>
                  <a:pt x="2033536" y="455223"/>
                  <a:pt x="2033536" y="1016768"/>
                </a:cubicBezTo>
                <a:cubicBezTo>
                  <a:pt x="2033536" y="1578313"/>
                  <a:pt x="1578313" y="2033536"/>
                  <a:pt x="1016768" y="2033536"/>
                </a:cubicBezTo>
                <a:cubicBezTo>
                  <a:pt x="455223" y="2033536"/>
                  <a:pt x="0" y="1578313"/>
                  <a:pt x="0" y="1016768"/>
                </a:cubicBezTo>
                <a:cubicBezTo>
                  <a:pt x="0" y="455223"/>
                  <a:pt x="455223" y="0"/>
                  <a:pt x="1016768" y="0"/>
                </a:cubicBezTo>
                <a:close/>
              </a:path>
            </a:pathLst>
          </a:custGeom>
          <a:ln w="50800">
            <a:solidFill>
              <a:srgbClr val="F4A000"/>
            </a:solidFill>
          </a:ln>
        </p:spPr>
      </p:pic>
      <p:grpSp>
        <p:nvGrpSpPr>
          <p:cNvPr id="23" name="群組 22">
            <a:extLst>
              <a:ext uri="{FF2B5EF4-FFF2-40B4-BE49-F238E27FC236}">
                <a16:creationId xmlns:a16="http://schemas.microsoft.com/office/drawing/2014/main" id="{5D31F962-5605-B9F6-9226-D9D2EEF56851}"/>
              </a:ext>
            </a:extLst>
          </p:cNvPr>
          <p:cNvGrpSpPr/>
          <p:nvPr/>
        </p:nvGrpSpPr>
        <p:grpSpPr>
          <a:xfrm>
            <a:off x="3131840" y="4667893"/>
            <a:ext cx="2658407" cy="707886"/>
            <a:chOff x="3923928" y="1969695"/>
            <a:chExt cx="2658407" cy="707886"/>
          </a:xfrm>
        </p:grpSpPr>
        <p:cxnSp>
          <p:nvCxnSpPr>
            <p:cNvPr id="16" name="Straight Connector 4">
              <a:extLst>
                <a:ext uri="{FF2B5EF4-FFF2-40B4-BE49-F238E27FC236}">
                  <a16:creationId xmlns:a16="http://schemas.microsoft.com/office/drawing/2014/main" id="{3363ABBE-535D-800E-2EB3-6A9EAB9DEDD9}"/>
                </a:ext>
              </a:extLst>
            </p:cNvPr>
            <p:cNvCxnSpPr>
              <a:cxnSpLocks/>
            </p:cNvCxnSpPr>
            <p:nvPr/>
          </p:nvCxnSpPr>
          <p:spPr>
            <a:xfrm>
              <a:off x="5940152" y="2325354"/>
              <a:ext cx="642183" cy="0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矩形 3">
              <a:extLst>
                <a:ext uri="{FF2B5EF4-FFF2-40B4-BE49-F238E27FC236}">
                  <a16:creationId xmlns:a16="http://schemas.microsoft.com/office/drawing/2014/main" id="{A7057A10-25B5-E30C-D5C1-83D14EF37FC8}"/>
                </a:ext>
              </a:extLst>
            </p:cNvPr>
            <p:cNvSpPr/>
            <p:nvPr/>
          </p:nvSpPr>
          <p:spPr>
            <a:xfrm>
              <a:off x="3923928" y="1969695"/>
              <a:ext cx="225278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moving direction</a:t>
              </a:r>
              <a:br>
                <a:rPr lang="en-US" altLang="zh-HK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移動方向</a:t>
              </a: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07189FFE-EE4B-B75D-91A7-57FCEADE1E07}"/>
              </a:ext>
            </a:extLst>
          </p:cNvPr>
          <p:cNvGrpSpPr/>
          <p:nvPr/>
        </p:nvGrpSpPr>
        <p:grpSpPr>
          <a:xfrm>
            <a:off x="5852714" y="5052615"/>
            <a:ext cx="3063079" cy="400110"/>
            <a:chOff x="6881358" y="3049748"/>
            <a:chExt cx="3063079" cy="400110"/>
          </a:xfrm>
        </p:grpSpPr>
        <p:cxnSp>
          <p:nvCxnSpPr>
            <p:cNvPr id="18" name="Straight Connector 4">
              <a:extLst>
                <a:ext uri="{FF2B5EF4-FFF2-40B4-BE49-F238E27FC236}">
                  <a16:creationId xmlns:a16="http://schemas.microsoft.com/office/drawing/2014/main" id="{F01D4938-79D0-C8DB-A087-389911CDA47C}"/>
                </a:ext>
              </a:extLst>
            </p:cNvPr>
            <p:cNvCxnSpPr>
              <a:cxnSpLocks/>
            </p:cNvCxnSpPr>
            <p:nvPr/>
          </p:nvCxnSpPr>
          <p:spPr>
            <a:xfrm>
              <a:off x="6881358" y="3249803"/>
              <a:ext cx="639019" cy="0"/>
            </a:xfrm>
            <a:prstGeom prst="line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矩形 3">
              <a:extLst>
                <a:ext uri="{FF2B5EF4-FFF2-40B4-BE49-F238E27FC236}">
                  <a16:creationId xmlns:a16="http://schemas.microsoft.com/office/drawing/2014/main" id="{A2CC36FA-3B2C-EE55-48E9-85F4D813CE9E}"/>
                </a:ext>
              </a:extLst>
            </p:cNvPr>
            <p:cNvSpPr/>
            <p:nvPr/>
          </p:nvSpPr>
          <p:spPr>
            <a:xfrm>
              <a:off x="7588788" y="3049748"/>
              <a:ext cx="23556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friction </a:t>
              </a:r>
              <a:r>
                <a:rPr lang="zh-HK" altLang="en-US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摩擦力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58BB46D1-CE12-F81E-9AA0-E83C19AC28C6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	Types of forces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力的種類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3">
            <a:extLst>
              <a:ext uri="{FF2B5EF4-FFF2-40B4-BE49-F238E27FC236}">
                <a16:creationId xmlns:a16="http://schemas.microsoft.com/office/drawing/2014/main" id="{8886DD15-14D1-A225-5A62-D9A83D44853D}"/>
              </a:ext>
            </a:extLst>
          </p:cNvPr>
          <p:cNvSpPr/>
          <p:nvPr/>
        </p:nvSpPr>
        <p:spPr>
          <a:xfrm>
            <a:off x="108000" y="1124744"/>
            <a:ext cx="8922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b="1" dirty="0">
                <a:solidFill>
                  <a:srgbClr val="F4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forces </a:t>
            </a:r>
            <a:r>
              <a:rPr lang="zh-HK" altLang="en-HK" sz="2800" b="1" dirty="0">
                <a:solidFill>
                  <a:srgbClr val="F4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接觸力</a:t>
            </a:r>
            <a:r>
              <a:rPr lang="en-HK" altLang="zh-HK" sz="2800" b="1" dirty="0">
                <a:solidFill>
                  <a:srgbClr val="F4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43562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">
            <a:extLst>
              <a:ext uri="{FF2B5EF4-FFF2-40B4-BE49-F238E27FC236}">
                <a16:creationId xmlns:a16="http://schemas.microsoft.com/office/drawing/2014/main" id="{E6EA500D-052A-FA50-D109-E502B4159625}"/>
              </a:ext>
            </a:extLst>
          </p:cNvPr>
          <p:cNvSpPr/>
          <p:nvPr/>
        </p:nvSpPr>
        <p:spPr>
          <a:xfrm>
            <a:off x="108000" y="1583151"/>
            <a:ext cx="8922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Examples of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balanced forces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平衡力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的例子：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DB874D6-5933-7149-FA8D-57FD2A331E37}"/>
              </a:ext>
            </a:extLst>
          </p:cNvPr>
          <p:cNvSpPr>
            <a:spLocks noChangeAspect="1"/>
          </p:cNvSpPr>
          <p:nvPr/>
        </p:nvSpPr>
        <p:spPr>
          <a:xfrm>
            <a:off x="5318986" y="2568229"/>
            <a:ext cx="472674" cy="472674"/>
          </a:xfrm>
          <a:prstGeom prst="ellipse">
            <a:avLst/>
          </a:prstGeom>
          <a:solidFill>
            <a:srgbClr val="026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zh-HK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3">
            <a:extLst>
              <a:ext uri="{FF2B5EF4-FFF2-40B4-BE49-F238E27FC236}">
                <a16:creationId xmlns:a16="http://schemas.microsoft.com/office/drawing/2014/main" id="{BD4D0D38-4FB3-470F-496B-CA7AAB4A8E98}"/>
              </a:ext>
            </a:extLst>
          </p:cNvPr>
          <p:cNvSpPr/>
          <p:nvPr/>
        </p:nvSpPr>
        <p:spPr>
          <a:xfrm>
            <a:off x="5318986" y="3072408"/>
            <a:ext cx="3711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The two forces cancel each other out;</a:t>
            </a:r>
            <a:r>
              <a:rPr lang="zh-H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the sledge moves to the left at a constant speed</a:t>
            </a:r>
            <a:b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這兩道力互相抵消，</a:t>
            </a:r>
            <a:br>
              <a:rPr lang="en-US" altLang="zh-H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雪橇以恆速率向左移動</a:t>
            </a:r>
            <a:endParaRPr lang="en-HK" altLang="zh-H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1E59B9F-F394-3D88-56A9-9E2DE4860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4824536" cy="2821366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8F54E2B0-B937-23CF-3953-1BA7ADA63B8C}"/>
              </a:ext>
            </a:extLst>
          </p:cNvPr>
          <p:cNvGrpSpPr/>
          <p:nvPr/>
        </p:nvGrpSpPr>
        <p:grpSpPr>
          <a:xfrm>
            <a:off x="2775244" y="5085184"/>
            <a:ext cx="2300812" cy="739392"/>
            <a:chOff x="2991268" y="5085184"/>
            <a:chExt cx="2300812" cy="739392"/>
          </a:xfrm>
        </p:grpSpPr>
        <p:cxnSp>
          <p:nvCxnSpPr>
            <p:cNvPr id="11" name="Straight Connector 4">
              <a:extLst>
                <a:ext uri="{FF2B5EF4-FFF2-40B4-BE49-F238E27FC236}">
                  <a16:creationId xmlns:a16="http://schemas.microsoft.com/office/drawing/2014/main" id="{A6112C98-D45C-26B2-D22F-F22C39413E92}"/>
                </a:ext>
              </a:extLst>
            </p:cNvPr>
            <p:cNvCxnSpPr>
              <a:cxnSpLocks/>
            </p:cNvCxnSpPr>
            <p:nvPr/>
          </p:nvCxnSpPr>
          <p:spPr>
            <a:xfrm>
              <a:off x="3275856" y="5085184"/>
              <a:ext cx="876177" cy="0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 rad="63500"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矩形 3">
              <a:extLst>
                <a:ext uri="{FF2B5EF4-FFF2-40B4-BE49-F238E27FC236}">
                  <a16:creationId xmlns:a16="http://schemas.microsoft.com/office/drawing/2014/main" id="{39EBD832-F6DC-2941-3FDB-2BE0D4E2C6FA}"/>
                </a:ext>
              </a:extLst>
            </p:cNvPr>
            <p:cNvSpPr/>
            <p:nvPr/>
          </p:nvSpPr>
          <p:spPr>
            <a:xfrm>
              <a:off x="2991268" y="5116690"/>
              <a:ext cx="23008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zh-HK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friction</a:t>
              </a:r>
              <a:r>
                <a:rPr lang="zh-HK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摩擦力</a:t>
              </a:r>
              <a:br>
                <a:rPr lang="en-US" altLang="zh-HK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zh-HK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(80 N)</a:t>
              </a:r>
              <a:endParaRPr lang="en-HK" altLang="zh-HK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E2E4F47-A9F5-EF67-1E1B-D9D3358634AC}"/>
              </a:ext>
            </a:extLst>
          </p:cNvPr>
          <p:cNvGrpSpPr/>
          <p:nvPr/>
        </p:nvGrpSpPr>
        <p:grpSpPr>
          <a:xfrm>
            <a:off x="611560" y="3573016"/>
            <a:ext cx="1917310" cy="1425666"/>
            <a:chOff x="827584" y="3573016"/>
            <a:chExt cx="1917310" cy="1425666"/>
          </a:xfrm>
        </p:grpSpPr>
        <p:cxnSp>
          <p:nvCxnSpPr>
            <p:cNvPr id="13" name="Straight Connector 4">
              <a:extLst>
                <a:ext uri="{FF2B5EF4-FFF2-40B4-BE49-F238E27FC236}">
                  <a16:creationId xmlns:a16="http://schemas.microsoft.com/office/drawing/2014/main" id="{68693AC5-DBDA-272B-4BB3-4A61099A52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9672" y="3573016"/>
              <a:ext cx="874800" cy="0"/>
            </a:xfrm>
            <a:prstGeom prst="line">
              <a:avLst/>
            </a:prstGeom>
            <a:ln w="762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glow rad="63500"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矩形 3">
              <a:extLst>
                <a:ext uri="{FF2B5EF4-FFF2-40B4-BE49-F238E27FC236}">
                  <a16:creationId xmlns:a16="http://schemas.microsoft.com/office/drawing/2014/main" id="{40CF9017-E79C-D778-2D7E-74304B579916}"/>
                </a:ext>
              </a:extLst>
            </p:cNvPr>
            <p:cNvSpPr/>
            <p:nvPr/>
          </p:nvSpPr>
          <p:spPr>
            <a:xfrm>
              <a:off x="827584" y="3731224"/>
              <a:ext cx="1917310" cy="126745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square" lIns="54000" tIns="18000" rIns="54000" bIns="1800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zh-HK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pulling force by the man</a:t>
              </a:r>
              <a:br>
                <a:rPr lang="en-US" altLang="zh-HK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男子施加的拉力 </a:t>
              </a:r>
              <a:r>
                <a:rPr lang="en-US" altLang="zh-HK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(80 N)</a:t>
              </a:r>
              <a:endParaRPr lang="en-HK" altLang="zh-HK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08D4340-A467-6460-A599-0E92ABA18731}"/>
              </a:ext>
            </a:extLst>
          </p:cNvPr>
          <p:cNvSpPr/>
          <p:nvPr/>
        </p:nvSpPr>
        <p:spPr>
          <a:xfrm>
            <a:off x="108001" y="259200"/>
            <a:ext cx="8856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	Balanced forces and unbalanced forces</a:t>
            </a:r>
            <a:b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平衡力和不平衡力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3">
            <a:extLst>
              <a:ext uri="{FF2B5EF4-FFF2-40B4-BE49-F238E27FC236}">
                <a16:creationId xmlns:a16="http://schemas.microsoft.com/office/drawing/2014/main" id="{EEFCCB16-B040-25A0-2D94-EE463177B8FB}"/>
              </a:ext>
            </a:extLst>
          </p:cNvPr>
          <p:cNvSpPr/>
          <p:nvPr/>
        </p:nvSpPr>
        <p:spPr>
          <a:xfrm>
            <a:off x="5318986" y="3072408"/>
            <a:ext cx="37111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The two forces cancel each other out;</a:t>
            </a:r>
            <a:r>
              <a:rPr lang="zh-H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the lamp stays at rest</a:t>
            </a:r>
            <a:b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這兩道力互相抵消，天花燈靜止不動</a:t>
            </a:r>
            <a:endParaRPr lang="en-HK" altLang="zh-H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8467A93-C6D2-6C2F-246D-A6651A625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2900"/>
            <a:ext cx="4824536" cy="2871748"/>
          </a:xfrm>
          <a:prstGeom prst="rect">
            <a:avLst/>
          </a:prstGeo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4E2E4F47-A9F5-EF67-1E1B-D9D3358634AC}"/>
              </a:ext>
            </a:extLst>
          </p:cNvPr>
          <p:cNvGrpSpPr/>
          <p:nvPr/>
        </p:nvGrpSpPr>
        <p:grpSpPr>
          <a:xfrm>
            <a:off x="2325669" y="4611291"/>
            <a:ext cx="2748995" cy="898126"/>
            <a:chOff x="2401566" y="4584769"/>
            <a:chExt cx="2748995" cy="898126"/>
          </a:xfrm>
        </p:grpSpPr>
        <p:cxnSp>
          <p:nvCxnSpPr>
            <p:cNvPr id="13" name="Straight Connector 4">
              <a:extLst>
                <a:ext uri="{FF2B5EF4-FFF2-40B4-BE49-F238E27FC236}">
                  <a16:creationId xmlns:a16="http://schemas.microsoft.com/office/drawing/2014/main" id="{68693AC5-DBDA-272B-4BB3-4A61099A5234}"/>
                </a:ext>
              </a:extLst>
            </p:cNvPr>
            <p:cNvCxnSpPr>
              <a:cxnSpLocks/>
            </p:cNvCxnSpPr>
            <p:nvPr/>
          </p:nvCxnSpPr>
          <p:spPr>
            <a:xfrm>
              <a:off x="2401566" y="4630121"/>
              <a:ext cx="0" cy="852774"/>
            </a:xfrm>
            <a:prstGeom prst="line">
              <a:avLst/>
            </a:prstGeom>
            <a:ln w="762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glow rad="63500"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矩形 3">
              <a:extLst>
                <a:ext uri="{FF2B5EF4-FFF2-40B4-BE49-F238E27FC236}">
                  <a16:creationId xmlns:a16="http://schemas.microsoft.com/office/drawing/2014/main" id="{40CF9017-E79C-D778-2D7E-74304B579916}"/>
                </a:ext>
              </a:extLst>
            </p:cNvPr>
            <p:cNvSpPr/>
            <p:nvPr/>
          </p:nvSpPr>
          <p:spPr>
            <a:xfrm>
              <a:off x="2699792" y="4584769"/>
              <a:ext cx="2450769" cy="65190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square" lIns="54000" tIns="18000" rIns="54000" bIns="1800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zh-HK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 of gravity</a:t>
              </a:r>
              <a:r>
                <a:rPr lang="zh-HK" alt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重力</a:t>
              </a:r>
              <a:r>
                <a:rPr lang="en-US" altLang="zh-HK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(25 N)</a:t>
              </a:r>
              <a:endParaRPr lang="en-HK" altLang="zh-HK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D4D241C8-A702-5943-5BAB-651401B5DB06}"/>
              </a:ext>
            </a:extLst>
          </p:cNvPr>
          <p:cNvGrpSpPr/>
          <p:nvPr/>
        </p:nvGrpSpPr>
        <p:grpSpPr>
          <a:xfrm>
            <a:off x="2325669" y="2851663"/>
            <a:ext cx="2748994" cy="1267458"/>
            <a:chOff x="2401566" y="4584769"/>
            <a:chExt cx="2748994" cy="1267458"/>
          </a:xfrm>
        </p:grpSpPr>
        <p:cxnSp>
          <p:nvCxnSpPr>
            <p:cNvPr id="18" name="Straight Connector 4">
              <a:extLst>
                <a:ext uri="{FF2B5EF4-FFF2-40B4-BE49-F238E27FC236}">
                  <a16:creationId xmlns:a16="http://schemas.microsoft.com/office/drawing/2014/main" id="{3B26133F-78CB-F2BE-F250-F22C9CBFF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1566" y="4630121"/>
              <a:ext cx="0" cy="852774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 rad="63500"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矩形 3">
              <a:extLst>
                <a:ext uri="{FF2B5EF4-FFF2-40B4-BE49-F238E27FC236}">
                  <a16:creationId xmlns:a16="http://schemas.microsoft.com/office/drawing/2014/main" id="{AEDD1D48-84D7-37B2-8740-70D638AD67E0}"/>
                </a:ext>
              </a:extLst>
            </p:cNvPr>
            <p:cNvSpPr/>
            <p:nvPr/>
          </p:nvSpPr>
          <p:spPr>
            <a:xfrm>
              <a:off x="2699791" y="4584769"/>
              <a:ext cx="2450769" cy="126745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square" lIns="54000" tIns="18000" rIns="54000" bIns="1800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zh-HK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lifting force by the ceiling</a:t>
              </a:r>
              <a:br>
                <a:rPr lang="en-US" altLang="zh-HK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天花板施加向上的力</a:t>
              </a:r>
              <a:br>
                <a:rPr lang="en-US" altLang="zh-HK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zh-HK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(25 N)</a:t>
              </a:r>
              <a:endParaRPr lang="en-HK" altLang="zh-HK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橢圓 19">
            <a:extLst>
              <a:ext uri="{FF2B5EF4-FFF2-40B4-BE49-F238E27FC236}">
                <a16:creationId xmlns:a16="http://schemas.microsoft.com/office/drawing/2014/main" id="{42E083B9-BE8B-0D43-2F04-AC72CDC13779}"/>
              </a:ext>
            </a:extLst>
          </p:cNvPr>
          <p:cNvSpPr>
            <a:spLocks noChangeAspect="1"/>
          </p:cNvSpPr>
          <p:nvPr/>
        </p:nvSpPr>
        <p:spPr>
          <a:xfrm>
            <a:off x="5318986" y="2568229"/>
            <a:ext cx="472674" cy="472674"/>
          </a:xfrm>
          <a:prstGeom prst="ellipse">
            <a:avLst/>
          </a:prstGeom>
          <a:solidFill>
            <a:srgbClr val="026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zh-HK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B6B3C45-FD1F-8BB2-DB4F-90135861D23A}"/>
              </a:ext>
            </a:extLst>
          </p:cNvPr>
          <p:cNvSpPr/>
          <p:nvPr/>
        </p:nvSpPr>
        <p:spPr>
          <a:xfrm>
            <a:off x="108001" y="259200"/>
            <a:ext cx="8856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	Balanced forces and unbalanced forces</a:t>
            </a:r>
            <a:b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平衡力和不平衡力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3">
            <a:extLst>
              <a:ext uri="{FF2B5EF4-FFF2-40B4-BE49-F238E27FC236}">
                <a16:creationId xmlns:a16="http://schemas.microsoft.com/office/drawing/2014/main" id="{48FFA31A-9F6A-F088-B1E2-7278116AB131}"/>
              </a:ext>
            </a:extLst>
          </p:cNvPr>
          <p:cNvSpPr/>
          <p:nvPr/>
        </p:nvSpPr>
        <p:spPr>
          <a:xfrm>
            <a:off x="108000" y="1583151"/>
            <a:ext cx="8922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Examples of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balanced forces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平衡力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的例子：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1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05D438F-2660-908C-4BE9-9CF3C20A1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090777"/>
            <a:ext cx="4824533" cy="2056358"/>
          </a:xfrm>
          <a:prstGeom prst="rect">
            <a:avLst/>
          </a:prstGeom>
        </p:spPr>
      </p:pic>
      <p:sp>
        <p:nvSpPr>
          <p:cNvPr id="21" name="矩形 3">
            <a:extLst>
              <a:ext uri="{FF2B5EF4-FFF2-40B4-BE49-F238E27FC236}">
                <a16:creationId xmlns:a16="http://schemas.microsoft.com/office/drawing/2014/main" id="{EEFCCB16-B040-25A0-2D94-EE463177B8FB}"/>
              </a:ext>
            </a:extLst>
          </p:cNvPr>
          <p:cNvSpPr/>
          <p:nvPr/>
        </p:nvSpPr>
        <p:spPr>
          <a:xfrm>
            <a:off x="5318986" y="3072408"/>
            <a:ext cx="37111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The girls’ pulling force is larger;</a:t>
            </a:r>
            <a:r>
              <a:rPr lang="zh-H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the rope starts to move to the right</a:t>
            </a:r>
            <a:b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女子組施加的拉力較大，</a:t>
            </a:r>
            <a:br>
              <a:rPr lang="en-US" altLang="zh-H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繩子開始向右移動</a:t>
            </a:r>
            <a:endParaRPr lang="en-HK" altLang="zh-H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42E083B9-BE8B-0D43-2F04-AC72CDC13779}"/>
              </a:ext>
            </a:extLst>
          </p:cNvPr>
          <p:cNvSpPr>
            <a:spLocks noChangeAspect="1"/>
          </p:cNvSpPr>
          <p:nvPr/>
        </p:nvSpPr>
        <p:spPr>
          <a:xfrm>
            <a:off x="5318986" y="2568229"/>
            <a:ext cx="472674" cy="472674"/>
          </a:xfrm>
          <a:prstGeom prst="ellipse">
            <a:avLst/>
          </a:prstGeom>
          <a:solidFill>
            <a:srgbClr val="026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zh-HK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405A3A2C-E7CD-8D75-13CC-866E039D17D3}"/>
              </a:ext>
            </a:extLst>
          </p:cNvPr>
          <p:cNvGrpSpPr/>
          <p:nvPr/>
        </p:nvGrpSpPr>
        <p:grpSpPr>
          <a:xfrm>
            <a:off x="1691680" y="2855947"/>
            <a:ext cx="3505840" cy="1077109"/>
            <a:chOff x="2582682" y="2338162"/>
            <a:chExt cx="3505840" cy="1077109"/>
          </a:xfrm>
        </p:grpSpPr>
        <p:cxnSp>
          <p:nvCxnSpPr>
            <p:cNvPr id="22" name="Straight Connector 4">
              <a:extLst>
                <a:ext uri="{FF2B5EF4-FFF2-40B4-BE49-F238E27FC236}">
                  <a16:creationId xmlns:a16="http://schemas.microsoft.com/office/drawing/2014/main" id="{F44F7A46-2802-DA76-3CAE-9F3E8CDFEE55}"/>
                </a:ext>
              </a:extLst>
            </p:cNvPr>
            <p:cNvCxnSpPr>
              <a:cxnSpLocks/>
            </p:cNvCxnSpPr>
            <p:nvPr/>
          </p:nvCxnSpPr>
          <p:spPr>
            <a:xfrm>
              <a:off x="3727113" y="3415271"/>
              <a:ext cx="1231833" cy="0"/>
            </a:xfrm>
            <a:prstGeom prst="line">
              <a:avLst/>
            </a:prstGeom>
            <a:ln w="762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glow rad="63500"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矩形 3">
              <a:extLst>
                <a:ext uri="{FF2B5EF4-FFF2-40B4-BE49-F238E27FC236}">
                  <a16:creationId xmlns:a16="http://schemas.microsoft.com/office/drawing/2014/main" id="{36DA31A7-3859-5C7E-C526-5347215B3DDC}"/>
                </a:ext>
              </a:extLst>
            </p:cNvPr>
            <p:cNvSpPr/>
            <p:nvPr/>
          </p:nvSpPr>
          <p:spPr>
            <a:xfrm>
              <a:off x="2582682" y="2338162"/>
              <a:ext cx="3505840" cy="651905"/>
            </a:xfrm>
            <a:prstGeom prst="rect">
              <a:avLst/>
            </a:prstGeom>
            <a:noFill/>
          </p:spPr>
          <p:txBody>
            <a:bodyPr wrap="square" lIns="18000" tIns="18000" rIns="18000" bIns="1800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zh-HK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pulling force by the girls’ team</a:t>
              </a:r>
              <a:br>
                <a:rPr lang="en-US" altLang="zh-HK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女子組施加的拉力</a:t>
              </a:r>
              <a:r>
                <a:rPr lang="en-US" altLang="zh-HK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(200 N)</a:t>
              </a:r>
              <a:endParaRPr lang="en-HK" altLang="zh-HK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A949FDC7-08EF-FEDB-4FAE-5BA9F8E4F309}"/>
              </a:ext>
            </a:extLst>
          </p:cNvPr>
          <p:cNvGrpSpPr/>
          <p:nvPr/>
        </p:nvGrpSpPr>
        <p:grpSpPr>
          <a:xfrm>
            <a:off x="400450" y="3933056"/>
            <a:ext cx="3505840" cy="1810089"/>
            <a:chOff x="2290912" y="3415271"/>
            <a:chExt cx="3505840" cy="1810089"/>
          </a:xfrm>
        </p:grpSpPr>
        <p:cxnSp>
          <p:nvCxnSpPr>
            <p:cNvPr id="25" name="Straight Connector 4">
              <a:extLst>
                <a:ext uri="{FF2B5EF4-FFF2-40B4-BE49-F238E27FC236}">
                  <a16:creationId xmlns:a16="http://schemas.microsoft.com/office/drawing/2014/main" id="{3F31753E-7357-9D72-B9F8-C82038AB34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78086" y="3415271"/>
              <a:ext cx="649027" cy="0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 rad="63500"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矩形 3">
              <a:extLst>
                <a:ext uri="{FF2B5EF4-FFF2-40B4-BE49-F238E27FC236}">
                  <a16:creationId xmlns:a16="http://schemas.microsoft.com/office/drawing/2014/main" id="{73B49372-356A-3CC5-D051-A1013C22A8ED}"/>
                </a:ext>
              </a:extLst>
            </p:cNvPr>
            <p:cNvSpPr/>
            <p:nvPr/>
          </p:nvSpPr>
          <p:spPr>
            <a:xfrm>
              <a:off x="2290912" y="4265679"/>
              <a:ext cx="3505840" cy="959681"/>
            </a:xfrm>
            <a:prstGeom prst="rect">
              <a:avLst/>
            </a:prstGeom>
            <a:noFill/>
          </p:spPr>
          <p:txBody>
            <a:bodyPr wrap="square" lIns="18000" tIns="18000" rIns="18000" bIns="1800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zh-HK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pulling force by the boys’ team</a:t>
              </a:r>
              <a:br>
                <a:rPr lang="en-US" altLang="zh-HK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男子組施加的拉力</a:t>
              </a:r>
              <a:br>
                <a:rPr lang="en-US" altLang="zh-HK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zh-HK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(150 N)</a:t>
              </a:r>
              <a:endParaRPr lang="en-HK" altLang="zh-HK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04AAF3CA-6C72-A44C-78AF-1FAACCCE952C}"/>
              </a:ext>
            </a:extLst>
          </p:cNvPr>
          <p:cNvSpPr/>
          <p:nvPr/>
        </p:nvSpPr>
        <p:spPr>
          <a:xfrm>
            <a:off x="108001" y="259200"/>
            <a:ext cx="8856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	Balanced forces and unbalanced forces</a:t>
            </a:r>
            <a:b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平衡力和不平衡力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3">
            <a:extLst>
              <a:ext uri="{FF2B5EF4-FFF2-40B4-BE49-F238E27FC236}">
                <a16:creationId xmlns:a16="http://schemas.microsoft.com/office/drawing/2014/main" id="{414A69A2-D224-8C32-A9AE-0ADD20489624}"/>
              </a:ext>
            </a:extLst>
          </p:cNvPr>
          <p:cNvSpPr/>
          <p:nvPr/>
        </p:nvSpPr>
        <p:spPr>
          <a:xfrm>
            <a:off x="108000" y="1583151"/>
            <a:ext cx="8922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Examples of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unbalanced forces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HK" sz="2800" b="1" dirty="0">
                <a:latin typeface="Arial" panose="020B0604020202020204" pitchFamily="34" charset="0"/>
                <a:cs typeface="Arial" panose="020B0604020202020204" pitchFamily="34" charset="0"/>
              </a:rPr>
              <a:t>不</a:t>
            </a: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平衡力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的例子：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8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1EE2EE9-5956-3649-511F-244EE3D57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5" y="2788260"/>
            <a:ext cx="4824536" cy="2871748"/>
          </a:xfrm>
          <a:prstGeom prst="rect">
            <a:avLst/>
          </a:prstGeom>
        </p:spPr>
      </p:pic>
      <p:sp>
        <p:nvSpPr>
          <p:cNvPr id="21" name="矩形 3">
            <a:extLst>
              <a:ext uri="{FF2B5EF4-FFF2-40B4-BE49-F238E27FC236}">
                <a16:creationId xmlns:a16="http://schemas.microsoft.com/office/drawing/2014/main" id="{EEFCCB16-B040-25A0-2D94-EE463177B8FB}"/>
              </a:ext>
            </a:extLst>
          </p:cNvPr>
          <p:cNvSpPr/>
          <p:nvPr/>
        </p:nvSpPr>
        <p:spPr>
          <a:xfrm>
            <a:off x="5318986" y="3072408"/>
            <a:ext cx="37111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The lifting force is larger;</a:t>
            </a:r>
            <a:r>
              <a:rPr lang="zh-H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the tea bag starts to move upwards</a:t>
            </a:r>
            <a:br>
              <a:rPr lang="en-HK" altLang="zh-H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手施加向上的力較大，</a:t>
            </a:r>
            <a:br>
              <a:rPr lang="en-US" altLang="zh-H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茶包開始向上移動</a:t>
            </a:r>
            <a:endParaRPr lang="en-HK" altLang="zh-H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42E083B9-BE8B-0D43-2F04-AC72CDC13779}"/>
              </a:ext>
            </a:extLst>
          </p:cNvPr>
          <p:cNvSpPr>
            <a:spLocks noChangeAspect="1"/>
          </p:cNvSpPr>
          <p:nvPr/>
        </p:nvSpPr>
        <p:spPr>
          <a:xfrm>
            <a:off x="5318986" y="2568229"/>
            <a:ext cx="472674" cy="472674"/>
          </a:xfrm>
          <a:prstGeom prst="ellipse">
            <a:avLst/>
          </a:prstGeom>
          <a:solidFill>
            <a:srgbClr val="026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zh-HK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58A51A1-60DD-CB15-9F19-52582C05823C}"/>
              </a:ext>
            </a:extLst>
          </p:cNvPr>
          <p:cNvGrpSpPr/>
          <p:nvPr/>
        </p:nvGrpSpPr>
        <p:grpSpPr>
          <a:xfrm>
            <a:off x="2659633" y="4338547"/>
            <a:ext cx="2128388" cy="959681"/>
            <a:chOff x="2875657" y="4338547"/>
            <a:chExt cx="2128388" cy="959681"/>
          </a:xfrm>
        </p:grpSpPr>
        <p:cxnSp>
          <p:nvCxnSpPr>
            <p:cNvPr id="15" name="Straight Connector 4">
              <a:extLst>
                <a:ext uri="{FF2B5EF4-FFF2-40B4-BE49-F238E27FC236}">
                  <a16:creationId xmlns:a16="http://schemas.microsoft.com/office/drawing/2014/main" id="{04A1AB28-C6D4-C6B2-5BA5-D8A889A7BAF2}"/>
                </a:ext>
              </a:extLst>
            </p:cNvPr>
            <p:cNvCxnSpPr>
              <a:cxnSpLocks/>
            </p:cNvCxnSpPr>
            <p:nvPr/>
          </p:nvCxnSpPr>
          <p:spPr>
            <a:xfrm>
              <a:off x="2875657" y="4818388"/>
              <a:ext cx="0" cy="410812"/>
            </a:xfrm>
            <a:prstGeom prst="line">
              <a:avLst/>
            </a:prstGeom>
            <a:ln w="762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glow rad="63500"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矩形 3">
              <a:extLst>
                <a:ext uri="{FF2B5EF4-FFF2-40B4-BE49-F238E27FC236}">
                  <a16:creationId xmlns:a16="http://schemas.microsoft.com/office/drawing/2014/main" id="{0F05A35D-E227-96C0-59DF-4E2E56EF2F3C}"/>
                </a:ext>
              </a:extLst>
            </p:cNvPr>
            <p:cNvSpPr/>
            <p:nvPr/>
          </p:nvSpPr>
          <p:spPr>
            <a:xfrm>
              <a:off x="3213612" y="4338547"/>
              <a:ext cx="1790433" cy="95968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square" lIns="54000" tIns="18000" rIns="54000" bIns="1800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zh-HK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 of gravity</a:t>
              </a:r>
              <a:r>
                <a:rPr lang="zh-HK" alt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重力</a:t>
              </a:r>
              <a:br>
                <a:rPr lang="en-US" altLang="zh-HK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zh-HK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(0.05 N)</a:t>
              </a:r>
              <a:endParaRPr lang="en-HK" altLang="zh-HK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2AD92D88-97C1-1B8A-17F1-CCFE653F52FA}"/>
              </a:ext>
            </a:extLst>
          </p:cNvPr>
          <p:cNvGrpSpPr/>
          <p:nvPr/>
        </p:nvGrpSpPr>
        <p:grpSpPr>
          <a:xfrm>
            <a:off x="564204" y="2935646"/>
            <a:ext cx="2104150" cy="1267458"/>
            <a:chOff x="297416" y="4584769"/>
            <a:chExt cx="2104150" cy="1267458"/>
          </a:xfrm>
        </p:grpSpPr>
        <p:cxnSp>
          <p:nvCxnSpPr>
            <p:cNvPr id="19" name="Straight Connector 4">
              <a:extLst>
                <a:ext uri="{FF2B5EF4-FFF2-40B4-BE49-F238E27FC236}">
                  <a16:creationId xmlns:a16="http://schemas.microsoft.com/office/drawing/2014/main" id="{2978A757-2818-5C8A-3DB1-3FC3894220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1566" y="4630121"/>
              <a:ext cx="0" cy="852774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 rad="63500"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矩形 3">
              <a:extLst>
                <a:ext uri="{FF2B5EF4-FFF2-40B4-BE49-F238E27FC236}">
                  <a16:creationId xmlns:a16="http://schemas.microsoft.com/office/drawing/2014/main" id="{4A147331-2D81-7265-C041-6639929A20A1}"/>
                </a:ext>
              </a:extLst>
            </p:cNvPr>
            <p:cNvSpPr/>
            <p:nvPr/>
          </p:nvSpPr>
          <p:spPr>
            <a:xfrm>
              <a:off x="297416" y="4584769"/>
              <a:ext cx="1919564" cy="126745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square" lIns="54000" tIns="18000" rIns="54000" bIns="1800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zh-HK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lifting force by the hand</a:t>
              </a:r>
              <a:br>
                <a:rPr lang="en-US" altLang="zh-HK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手施加向上的力</a:t>
              </a:r>
              <a:r>
                <a:rPr lang="en-US" altLang="zh-HK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(0.15 N)</a:t>
              </a:r>
              <a:endParaRPr lang="en-HK" altLang="zh-HK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D1763585-302B-69BF-D90F-D34BA57688A9}"/>
              </a:ext>
            </a:extLst>
          </p:cNvPr>
          <p:cNvSpPr/>
          <p:nvPr/>
        </p:nvSpPr>
        <p:spPr>
          <a:xfrm>
            <a:off x="108001" y="259200"/>
            <a:ext cx="8856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	Balanced forces and unbalanced forces</a:t>
            </a:r>
            <a:b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平衡力和不平衡力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3">
            <a:extLst>
              <a:ext uri="{FF2B5EF4-FFF2-40B4-BE49-F238E27FC236}">
                <a16:creationId xmlns:a16="http://schemas.microsoft.com/office/drawing/2014/main" id="{8803759A-A957-F374-71CD-E03CE70192DF}"/>
              </a:ext>
            </a:extLst>
          </p:cNvPr>
          <p:cNvSpPr/>
          <p:nvPr/>
        </p:nvSpPr>
        <p:spPr>
          <a:xfrm>
            <a:off x="108000" y="1583151"/>
            <a:ext cx="8922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Examples of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unbalanced forces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HK" sz="2800" b="1" dirty="0">
                <a:latin typeface="Arial" panose="020B0604020202020204" pitchFamily="34" charset="0"/>
                <a:cs typeface="Arial" panose="020B0604020202020204" pitchFamily="34" charset="0"/>
              </a:rPr>
              <a:t>不</a:t>
            </a: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平衡力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的例子：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7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C13F97E-4279-DA37-5A69-A924F534C803}"/>
              </a:ext>
            </a:extLst>
          </p:cNvPr>
          <p:cNvSpPr/>
          <p:nvPr/>
        </p:nvSpPr>
        <p:spPr>
          <a:xfrm>
            <a:off x="107504" y="1125494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marR="0" lvl="0" indent="-5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If two magnets stick together, the magnetic forces between them are contact forces.</a:t>
            </a:r>
            <a:b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如果兩塊磁鐵互相緊貼，它們之間的磁力便是接觸力。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86B49AC9-E90D-3ADF-6AC3-9ECB229DF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0637"/>
            <a:ext cx="3725811" cy="684806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04E9A952-BE31-6589-0F53-56B78DD26E7D}"/>
              </a:ext>
            </a:extLst>
          </p:cNvPr>
          <p:cNvGrpSpPr/>
          <p:nvPr/>
        </p:nvGrpSpPr>
        <p:grpSpPr>
          <a:xfrm>
            <a:off x="4856703" y="3244114"/>
            <a:ext cx="2552700" cy="2552700"/>
            <a:chOff x="4856703" y="3244114"/>
            <a:chExt cx="2552700" cy="25527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5A1261-AC9B-8A2D-BAF0-CBC93E135231}"/>
                </a:ext>
              </a:extLst>
            </p:cNvPr>
            <p:cNvSpPr/>
            <p:nvPr/>
          </p:nvSpPr>
          <p:spPr>
            <a:xfrm>
              <a:off x="4856703" y="3244114"/>
              <a:ext cx="2552700" cy="2552700"/>
            </a:xfrm>
            <a:prstGeom prst="ellipse">
              <a:avLst/>
            </a:prstGeom>
            <a:solidFill>
              <a:srgbClr val="913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62AEA8-3ACB-67C1-F7D9-1025E57386EB}"/>
                </a:ext>
              </a:extLst>
            </p:cNvPr>
            <p:cNvSpPr txBox="1"/>
            <p:nvPr/>
          </p:nvSpPr>
          <p:spPr>
            <a:xfrm>
              <a:off x="5018356" y="3513667"/>
              <a:ext cx="222939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3800" dirty="0">
                  <a:solidFill>
                    <a:schemeClr val="bg1"/>
                  </a:solidFill>
                  <a:latin typeface="Arial Black" panose="020B0A04020102020204" pitchFamily="34" charset="0"/>
                  <a:sym typeface="Wingdings" panose="05000000000000000000" pitchFamily="2" charset="2"/>
                </a:rPr>
                <a:t></a:t>
              </a:r>
              <a:endParaRPr lang="en-US" altLang="zh-TW" sz="13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99C1785C-BFD6-FB90-DD87-F016887A611D}"/>
              </a:ext>
            </a:extLst>
          </p:cNvPr>
          <p:cNvGrpSpPr/>
          <p:nvPr/>
        </p:nvGrpSpPr>
        <p:grpSpPr>
          <a:xfrm>
            <a:off x="4653956" y="3041367"/>
            <a:ext cx="2958194" cy="2958194"/>
            <a:chOff x="4653956" y="3041367"/>
            <a:chExt cx="2958194" cy="295819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7913E89-6503-0271-F0CD-3007DBBF60AD}"/>
                </a:ext>
              </a:extLst>
            </p:cNvPr>
            <p:cNvSpPr/>
            <p:nvPr/>
          </p:nvSpPr>
          <p:spPr>
            <a:xfrm>
              <a:off x="4653956" y="3041367"/>
              <a:ext cx="2958194" cy="2958194"/>
            </a:xfrm>
            <a:prstGeom prst="ellipse">
              <a:avLst/>
            </a:prstGeom>
            <a:solidFill>
              <a:srgbClr val="FEB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2F89E34-1424-D948-5156-7EB3D494F3D9}"/>
                </a:ext>
              </a:extLst>
            </p:cNvPr>
            <p:cNvSpPr/>
            <p:nvPr/>
          </p:nvSpPr>
          <p:spPr>
            <a:xfrm>
              <a:off x="4856703" y="3244114"/>
              <a:ext cx="2552700" cy="2552700"/>
            </a:xfrm>
            <a:prstGeom prst="ellipse">
              <a:avLst/>
            </a:prstGeom>
            <a:solidFill>
              <a:srgbClr val="FE7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21">
              <a:extLst>
                <a:ext uri="{FF2B5EF4-FFF2-40B4-BE49-F238E27FC236}">
                  <a16:creationId xmlns:a16="http://schemas.microsoft.com/office/drawing/2014/main" id="{4A0408AC-899B-EDE5-08B3-86C429BA4C2E}"/>
                </a:ext>
              </a:extLst>
            </p:cNvPr>
            <p:cNvSpPr txBox="1"/>
            <p:nvPr/>
          </p:nvSpPr>
          <p:spPr>
            <a:xfrm>
              <a:off x="5018356" y="3513667"/>
              <a:ext cx="222939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3800" dirty="0">
                  <a:solidFill>
                    <a:schemeClr val="bg1"/>
                  </a:solidFill>
                  <a:latin typeface="Arial Black" panose="020B0A04020102020204" pitchFamily="34" charset="0"/>
                  <a:sym typeface="Wingdings" panose="05000000000000000000" pitchFamily="2" charset="2"/>
                </a:rPr>
                <a:t></a:t>
              </a:r>
              <a:endParaRPr lang="en-US" altLang="zh-TW" sz="13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A3CE413E-F993-AE3F-82A3-16786061EBA0}"/>
              </a:ext>
            </a:extLst>
          </p:cNvPr>
          <p:cNvGrpSpPr/>
          <p:nvPr/>
        </p:nvGrpSpPr>
        <p:grpSpPr>
          <a:xfrm>
            <a:off x="1691680" y="3244114"/>
            <a:ext cx="2552700" cy="2552700"/>
            <a:chOff x="1691680" y="3244114"/>
            <a:chExt cx="2552700" cy="2552700"/>
          </a:xfrm>
        </p:grpSpPr>
        <p:sp>
          <p:nvSpPr>
            <p:cNvPr id="34" name="Oval 13">
              <a:extLst>
                <a:ext uri="{FF2B5EF4-FFF2-40B4-BE49-F238E27FC236}">
                  <a16:creationId xmlns:a16="http://schemas.microsoft.com/office/drawing/2014/main" id="{5E199D8F-345E-BB1D-84A3-A15136F43833}"/>
                </a:ext>
              </a:extLst>
            </p:cNvPr>
            <p:cNvSpPr/>
            <p:nvPr/>
          </p:nvSpPr>
          <p:spPr>
            <a:xfrm>
              <a:off x="1691680" y="3244114"/>
              <a:ext cx="2552700" cy="2552700"/>
            </a:xfrm>
            <a:prstGeom prst="ellipse">
              <a:avLst/>
            </a:prstGeom>
            <a:solidFill>
              <a:srgbClr val="366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14">
              <a:extLst>
                <a:ext uri="{FF2B5EF4-FFF2-40B4-BE49-F238E27FC236}">
                  <a16:creationId xmlns:a16="http://schemas.microsoft.com/office/drawing/2014/main" id="{F59C1A57-ED60-7CD3-5E6B-412E2A4998E1}"/>
                </a:ext>
              </a:extLst>
            </p:cNvPr>
            <p:cNvSpPr txBox="1"/>
            <p:nvPr/>
          </p:nvSpPr>
          <p:spPr>
            <a:xfrm>
              <a:off x="1853333" y="3513667"/>
              <a:ext cx="222939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3800" dirty="0">
                  <a:solidFill>
                    <a:schemeClr val="bg1"/>
                  </a:solidFill>
                  <a:latin typeface="Arial Black" panose="020B0A04020102020204" pitchFamily="34" charset="0"/>
                  <a:sym typeface="Wingdings" panose="05000000000000000000" pitchFamily="2" charset="2"/>
                </a:rPr>
                <a:t></a:t>
              </a:r>
              <a:endParaRPr lang="en-US" altLang="zh-TW" sz="13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54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1">
            <a:extLst>
              <a:ext uri="{FF2B5EF4-FFF2-40B4-BE49-F238E27FC236}">
                <a16:creationId xmlns:a16="http://schemas.microsoft.com/office/drawing/2014/main" id="{EF970767-2D87-7F92-CF67-A268DE2D6CD6}"/>
              </a:ext>
            </a:extLst>
          </p:cNvPr>
          <p:cNvSpPr/>
          <p:nvPr/>
        </p:nvSpPr>
        <p:spPr>
          <a:xfrm>
            <a:off x="107504" y="1125494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marR="0" lvl="0" indent="-5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If two forces of the same size act on an object in the same direction, the two forces balance each other out.</a:t>
            </a:r>
            <a:b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如果施於某物體的兩道力大小相同且方向一致，這兩道力就會互相平衡。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1464961C-BFC4-95CC-4DB7-8260B7455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0637"/>
            <a:ext cx="3725811" cy="684806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799C28C0-C5FD-1516-7BFB-373746835618}"/>
              </a:ext>
            </a:extLst>
          </p:cNvPr>
          <p:cNvGrpSpPr/>
          <p:nvPr/>
        </p:nvGrpSpPr>
        <p:grpSpPr>
          <a:xfrm>
            <a:off x="4856703" y="3485738"/>
            <a:ext cx="2552700" cy="2552700"/>
            <a:chOff x="4856703" y="3244114"/>
            <a:chExt cx="2552700" cy="25527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571260B-85AA-7084-CB0D-468CE4328C21}"/>
                </a:ext>
              </a:extLst>
            </p:cNvPr>
            <p:cNvSpPr/>
            <p:nvPr/>
          </p:nvSpPr>
          <p:spPr>
            <a:xfrm>
              <a:off x="4856703" y="3244114"/>
              <a:ext cx="2552700" cy="2552700"/>
            </a:xfrm>
            <a:prstGeom prst="ellipse">
              <a:avLst/>
            </a:prstGeom>
            <a:solidFill>
              <a:srgbClr val="913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A39316-6039-30FC-E748-A0A5E8F513EA}"/>
                </a:ext>
              </a:extLst>
            </p:cNvPr>
            <p:cNvSpPr txBox="1"/>
            <p:nvPr/>
          </p:nvSpPr>
          <p:spPr>
            <a:xfrm>
              <a:off x="5018356" y="3513667"/>
              <a:ext cx="222939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3800" dirty="0">
                  <a:solidFill>
                    <a:schemeClr val="bg1"/>
                  </a:solidFill>
                  <a:latin typeface="Arial Black" panose="020B0A04020102020204" pitchFamily="34" charset="0"/>
                  <a:sym typeface="Wingdings" panose="05000000000000000000" pitchFamily="2" charset="2"/>
                </a:rPr>
                <a:t></a:t>
              </a:r>
              <a:endParaRPr lang="en-US" altLang="zh-TW" sz="13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8BA1ECFF-F3DD-21D0-165A-EE0B522CFCFC}"/>
              </a:ext>
            </a:extLst>
          </p:cNvPr>
          <p:cNvGrpSpPr/>
          <p:nvPr/>
        </p:nvGrpSpPr>
        <p:grpSpPr>
          <a:xfrm>
            <a:off x="4653956" y="3282991"/>
            <a:ext cx="2958194" cy="2958194"/>
            <a:chOff x="4653956" y="3041367"/>
            <a:chExt cx="2958194" cy="295819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4D605F3-3EA8-DE0A-FF04-6D40F08184FE}"/>
                </a:ext>
              </a:extLst>
            </p:cNvPr>
            <p:cNvSpPr/>
            <p:nvPr/>
          </p:nvSpPr>
          <p:spPr>
            <a:xfrm>
              <a:off x="4653956" y="3041367"/>
              <a:ext cx="2958194" cy="2958194"/>
            </a:xfrm>
            <a:prstGeom prst="ellipse">
              <a:avLst/>
            </a:prstGeom>
            <a:solidFill>
              <a:srgbClr val="FEB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20">
              <a:extLst>
                <a:ext uri="{FF2B5EF4-FFF2-40B4-BE49-F238E27FC236}">
                  <a16:creationId xmlns:a16="http://schemas.microsoft.com/office/drawing/2014/main" id="{6377E064-1F74-9BF0-77ED-E22A3051DCBF}"/>
                </a:ext>
              </a:extLst>
            </p:cNvPr>
            <p:cNvSpPr/>
            <p:nvPr/>
          </p:nvSpPr>
          <p:spPr>
            <a:xfrm>
              <a:off x="4856703" y="3244114"/>
              <a:ext cx="2552700" cy="2552700"/>
            </a:xfrm>
            <a:prstGeom prst="ellipse">
              <a:avLst/>
            </a:prstGeom>
            <a:solidFill>
              <a:srgbClr val="FE7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21">
              <a:extLst>
                <a:ext uri="{FF2B5EF4-FFF2-40B4-BE49-F238E27FC236}">
                  <a16:creationId xmlns:a16="http://schemas.microsoft.com/office/drawing/2014/main" id="{EA4CD1E7-082D-6CA9-047D-4265B6BC275F}"/>
                </a:ext>
              </a:extLst>
            </p:cNvPr>
            <p:cNvSpPr txBox="1"/>
            <p:nvPr/>
          </p:nvSpPr>
          <p:spPr>
            <a:xfrm>
              <a:off x="5018356" y="3513667"/>
              <a:ext cx="222939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3800" dirty="0">
                  <a:solidFill>
                    <a:schemeClr val="bg1"/>
                  </a:solidFill>
                  <a:latin typeface="Arial Black" panose="020B0A04020102020204" pitchFamily="34" charset="0"/>
                  <a:sym typeface="Wingdings" panose="05000000000000000000" pitchFamily="2" charset="2"/>
                </a:rPr>
                <a:t></a:t>
              </a:r>
              <a:endParaRPr lang="en-US" altLang="zh-TW" sz="13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8D799BB8-05A9-541D-2723-889D9A530A14}"/>
              </a:ext>
            </a:extLst>
          </p:cNvPr>
          <p:cNvGrpSpPr/>
          <p:nvPr/>
        </p:nvGrpSpPr>
        <p:grpSpPr>
          <a:xfrm>
            <a:off x="1691680" y="3485738"/>
            <a:ext cx="2552700" cy="2552700"/>
            <a:chOff x="1691680" y="3244114"/>
            <a:chExt cx="2552700" cy="2552700"/>
          </a:xfrm>
        </p:grpSpPr>
        <p:sp>
          <p:nvSpPr>
            <p:cNvPr id="35" name="Oval 13">
              <a:extLst>
                <a:ext uri="{FF2B5EF4-FFF2-40B4-BE49-F238E27FC236}">
                  <a16:creationId xmlns:a16="http://schemas.microsoft.com/office/drawing/2014/main" id="{6EEB2ECA-1673-55F8-1312-7B0AF80F6209}"/>
                </a:ext>
              </a:extLst>
            </p:cNvPr>
            <p:cNvSpPr/>
            <p:nvPr/>
          </p:nvSpPr>
          <p:spPr>
            <a:xfrm>
              <a:off x="1691680" y="3244114"/>
              <a:ext cx="2552700" cy="2552700"/>
            </a:xfrm>
            <a:prstGeom prst="ellipse">
              <a:avLst/>
            </a:prstGeom>
            <a:solidFill>
              <a:srgbClr val="366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24AF6563-969C-AABC-EADC-3A2E8A783A03}"/>
                </a:ext>
              </a:extLst>
            </p:cNvPr>
            <p:cNvSpPr txBox="1"/>
            <p:nvPr/>
          </p:nvSpPr>
          <p:spPr>
            <a:xfrm>
              <a:off x="1853333" y="3513667"/>
              <a:ext cx="222939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3800" dirty="0">
                  <a:solidFill>
                    <a:schemeClr val="bg1"/>
                  </a:solidFill>
                  <a:latin typeface="Arial Black" panose="020B0A04020102020204" pitchFamily="34" charset="0"/>
                  <a:sym typeface="Wingdings" panose="05000000000000000000" pitchFamily="2" charset="2"/>
                </a:rPr>
                <a:t></a:t>
              </a:r>
              <a:endParaRPr lang="en-US" altLang="zh-TW" sz="13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4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1">
            <a:extLst>
              <a:ext uri="{FF2B5EF4-FFF2-40B4-BE49-F238E27FC236}">
                <a16:creationId xmlns:a16="http://schemas.microsoft.com/office/drawing/2014/main" id="{EF970767-2D87-7F92-CF67-A268DE2D6CD6}"/>
              </a:ext>
            </a:extLst>
          </p:cNvPr>
          <p:cNvSpPr/>
          <p:nvPr/>
        </p:nvSpPr>
        <p:spPr>
          <a:xfrm>
            <a:off x="107504" y="1125494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marR="0" lvl="0" indent="-5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An object must be at rest when all the forces acting on it are balanced.</a:t>
            </a:r>
            <a:b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如果所有施於物體的力互相平衡，該物體必定會靜止不動。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F877254F-EA6A-62CA-D693-B0053588B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0637"/>
            <a:ext cx="3725811" cy="684806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3A0C074F-43FC-F3D7-4FE9-49C49C249037}"/>
              </a:ext>
            </a:extLst>
          </p:cNvPr>
          <p:cNvGrpSpPr/>
          <p:nvPr/>
        </p:nvGrpSpPr>
        <p:grpSpPr>
          <a:xfrm>
            <a:off x="4856703" y="3244114"/>
            <a:ext cx="2552700" cy="2552700"/>
            <a:chOff x="4856703" y="3244114"/>
            <a:chExt cx="2552700" cy="25527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9EF6F9-7C3E-F08B-BDAF-29C6A70E1972}"/>
                </a:ext>
              </a:extLst>
            </p:cNvPr>
            <p:cNvSpPr/>
            <p:nvPr/>
          </p:nvSpPr>
          <p:spPr>
            <a:xfrm>
              <a:off x="4856703" y="3244114"/>
              <a:ext cx="2552700" cy="2552700"/>
            </a:xfrm>
            <a:prstGeom prst="ellipse">
              <a:avLst/>
            </a:prstGeom>
            <a:solidFill>
              <a:srgbClr val="913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AE5312-0E12-9E13-3E3A-0975AE0C3F34}"/>
                </a:ext>
              </a:extLst>
            </p:cNvPr>
            <p:cNvSpPr txBox="1"/>
            <p:nvPr/>
          </p:nvSpPr>
          <p:spPr>
            <a:xfrm>
              <a:off x="5018356" y="3513667"/>
              <a:ext cx="222939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3800" dirty="0">
                  <a:solidFill>
                    <a:schemeClr val="bg1"/>
                  </a:solidFill>
                  <a:latin typeface="Arial Black" panose="020B0A04020102020204" pitchFamily="34" charset="0"/>
                  <a:sym typeface="Wingdings" panose="05000000000000000000" pitchFamily="2" charset="2"/>
                </a:rPr>
                <a:t></a:t>
              </a:r>
              <a:endParaRPr lang="en-US" altLang="zh-TW" sz="13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E0385A5E-9004-006D-AF28-CDD93F4AB790}"/>
              </a:ext>
            </a:extLst>
          </p:cNvPr>
          <p:cNvGrpSpPr/>
          <p:nvPr/>
        </p:nvGrpSpPr>
        <p:grpSpPr>
          <a:xfrm>
            <a:off x="4653956" y="3041367"/>
            <a:ext cx="2958194" cy="2958194"/>
            <a:chOff x="4653956" y="3041367"/>
            <a:chExt cx="2958194" cy="295819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2259C7D-9210-6983-AFA0-15F30D485B61}"/>
                </a:ext>
              </a:extLst>
            </p:cNvPr>
            <p:cNvSpPr/>
            <p:nvPr/>
          </p:nvSpPr>
          <p:spPr>
            <a:xfrm>
              <a:off x="4653956" y="3041367"/>
              <a:ext cx="2958194" cy="2958194"/>
            </a:xfrm>
            <a:prstGeom prst="ellipse">
              <a:avLst/>
            </a:prstGeom>
            <a:solidFill>
              <a:srgbClr val="FEB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20">
              <a:extLst>
                <a:ext uri="{FF2B5EF4-FFF2-40B4-BE49-F238E27FC236}">
                  <a16:creationId xmlns:a16="http://schemas.microsoft.com/office/drawing/2014/main" id="{60D92D50-AEE4-2015-DA36-3DD8CA2E8ED2}"/>
                </a:ext>
              </a:extLst>
            </p:cNvPr>
            <p:cNvSpPr/>
            <p:nvPr/>
          </p:nvSpPr>
          <p:spPr>
            <a:xfrm>
              <a:off x="4856703" y="3244114"/>
              <a:ext cx="2552700" cy="2552700"/>
            </a:xfrm>
            <a:prstGeom prst="ellipse">
              <a:avLst/>
            </a:prstGeom>
            <a:solidFill>
              <a:srgbClr val="FE7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21">
              <a:extLst>
                <a:ext uri="{FF2B5EF4-FFF2-40B4-BE49-F238E27FC236}">
                  <a16:creationId xmlns:a16="http://schemas.microsoft.com/office/drawing/2014/main" id="{5A9EE6AA-FBC6-6896-1DEB-5ACE20F9E3BA}"/>
                </a:ext>
              </a:extLst>
            </p:cNvPr>
            <p:cNvSpPr txBox="1"/>
            <p:nvPr/>
          </p:nvSpPr>
          <p:spPr>
            <a:xfrm>
              <a:off x="5018356" y="3513667"/>
              <a:ext cx="222939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3800" dirty="0">
                  <a:solidFill>
                    <a:schemeClr val="bg1"/>
                  </a:solidFill>
                  <a:latin typeface="Arial Black" panose="020B0A04020102020204" pitchFamily="34" charset="0"/>
                  <a:sym typeface="Wingdings" panose="05000000000000000000" pitchFamily="2" charset="2"/>
                </a:rPr>
                <a:t></a:t>
              </a:r>
              <a:endParaRPr lang="en-US" altLang="zh-TW" sz="13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C68077A3-86CD-C331-EB49-DC1BCBA2BC93}"/>
              </a:ext>
            </a:extLst>
          </p:cNvPr>
          <p:cNvGrpSpPr/>
          <p:nvPr/>
        </p:nvGrpSpPr>
        <p:grpSpPr>
          <a:xfrm>
            <a:off x="1691680" y="3244114"/>
            <a:ext cx="2552700" cy="2552700"/>
            <a:chOff x="1691680" y="3244114"/>
            <a:chExt cx="2552700" cy="2552700"/>
          </a:xfrm>
        </p:grpSpPr>
        <p:sp>
          <p:nvSpPr>
            <p:cNvPr id="35" name="Oval 13">
              <a:extLst>
                <a:ext uri="{FF2B5EF4-FFF2-40B4-BE49-F238E27FC236}">
                  <a16:creationId xmlns:a16="http://schemas.microsoft.com/office/drawing/2014/main" id="{A236CDFC-0FC1-DC5B-F757-EFF496CBF343}"/>
                </a:ext>
              </a:extLst>
            </p:cNvPr>
            <p:cNvSpPr/>
            <p:nvPr/>
          </p:nvSpPr>
          <p:spPr>
            <a:xfrm>
              <a:off x="1691680" y="3244114"/>
              <a:ext cx="2552700" cy="2552700"/>
            </a:xfrm>
            <a:prstGeom prst="ellipse">
              <a:avLst/>
            </a:prstGeom>
            <a:solidFill>
              <a:srgbClr val="366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14">
              <a:extLst>
                <a:ext uri="{FF2B5EF4-FFF2-40B4-BE49-F238E27FC236}">
                  <a16:creationId xmlns:a16="http://schemas.microsoft.com/office/drawing/2014/main" id="{81E5EF0C-6494-44E3-F626-F1B5A0823893}"/>
                </a:ext>
              </a:extLst>
            </p:cNvPr>
            <p:cNvSpPr txBox="1"/>
            <p:nvPr/>
          </p:nvSpPr>
          <p:spPr>
            <a:xfrm>
              <a:off x="1853333" y="3513667"/>
              <a:ext cx="222939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3800" dirty="0">
                  <a:solidFill>
                    <a:schemeClr val="bg1"/>
                  </a:solidFill>
                  <a:latin typeface="Arial Black" panose="020B0A04020102020204" pitchFamily="34" charset="0"/>
                  <a:sym typeface="Wingdings" panose="05000000000000000000" pitchFamily="2" charset="2"/>
                </a:rPr>
                <a:t></a:t>
              </a:r>
              <a:endParaRPr lang="en-US" altLang="zh-TW" sz="13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42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A9A2E00-01D4-2AAD-93C2-5F4538EFD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52" y="2348518"/>
            <a:ext cx="1827496" cy="1897649"/>
          </a:xfrm>
          <a:prstGeom prst="rect">
            <a:avLst/>
          </a:prstGeom>
        </p:spPr>
      </p:pic>
      <p:sp>
        <p:nvSpPr>
          <p:cNvPr id="16" name="矩形 3">
            <a:extLst>
              <a:ext uri="{FF2B5EF4-FFF2-40B4-BE49-F238E27FC236}">
                <a16:creationId xmlns:a16="http://schemas.microsoft.com/office/drawing/2014/main" id="{48191257-4112-CB64-92F7-E08D00FB215B}"/>
              </a:ext>
            </a:extLst>
          </p:cNvPr>
          <p:cNvSpPr/>
          <p:nvPr/>
        </p:nvSpPr>
        <p:spPr>
          <a:xfrm>
            <a:off x="1979712" y="2835677"/>
            <a:ext cx="867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10 N</a:t>
            </a:r>
            <a:endParaRPr lang="zh-HK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4">
            <a:extLst>
              <a:ext uri="{FF2B5EF4-FFF2-40B4-BE49-F238E27FC236}">
                <a16:creationId xmlns:a16="http://schemas.microsoft.com/office/drawing/2014/main" id="{594E2F7E-A839-E575-69F9-597B6496976D}"/>
              </a:ext>
            </a:extLst>
          </p:cNvPr>
          <p:cNvCxnSpPr>
            <a:cxnSpLocks/>
          </p:cNvCxnSpPr>
          <p:nvPr/>
        </p:nvCxnSpPr>
        <p:spPr>
          <a:xfrm flipH="1">
            <a:off x="2483768" y="3356992"/>
            <a:ext cx="1952973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glow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 3">
            <a:extLst>
              <a:ext uri="{FF2B5EF4-FFF2-40B4-BE49-F238E27FC236}">
                <a16:creationId xmlns:a16="http://schemas.microsoft.com/office/drawing/2014/main" id="{D8DC608C-8C35-06A8-53CB-CF11004F4577}"/>
              </a:ext>
            </a:extLst>
          </p:cNvPr>
          <p:cNvSpPr/>
          <p:nvPr/>
        </p:nvSpPr>
        <p:spPr>
          <a:xfrm>
            <a:off x="5397673" y="3517913"/>
            <a:ext cx="867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6 N</a:t>
            </a:r>
            <a:endParaRPr lang="zh-HK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09EB0D06-BDE5-2D47-AE2C-E66FA2E93904}"/>
              </a:ext>
            </a:extLst>
          </p:cNvPr>
          <p:cNvCxnSpPr>
            <a:cxnSpLocks/>
          </p:cNvCxnSpPr>
          <p:nvPr/>
        </p:nvCxnSpPr>
        <p:spPr>
          <a:xfrm>
            <a:off x="4521802" y="3442052"/>
            <a:ext cx="1490358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glow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矩形 3">
            <a:extLst>
              <a:ext uri="{FF2B5EF4-FFF2-40B4-BE49-F238E27FC236}">
                <a16:creationId xmlns:a16="http://schemas.microsoft.com/office/drawing/2014/main" id="{76B92114-1F8B-F3E7-9BEB-2AA7833EB1C0}"/>
              </a:ext>
            </a:extLst>
          </p:cNvPr>
          <p:cNvSpPr/>
          <p:nvPr/>
        </p:nvSpPr>
        <p:spPr>
          <a:xfrm>
            <a:off x="5197263" y="2516723"/>
            <a:ext cx="867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HK" sz="2400" dirty="0">
                <a:latin typeface="Arial" panose="020B0604020202020204" pitchFamily="34" charset="0"/>
                <a:cs typeface="Arial" panose="020B0604020202020204" pitchFamily="34" charset="0"/>
              </a:rPr>
              <a:t>4 N</a:t>
            </a:r>
            <a:endParaRPr lang="zh-HK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4">
            <a:extLst>
              <a:ext uri="{FF2B5EF4-FFF2-40B4-BE49-F238E27FC236}">
                <a16:creationId xmlns:a16="http://schemas.microsoft.com/office/drawing/2014/main" id="{F9DF9A84-B589-D86A-541B-BB0674A5DB43}"/>
              </a:ext>
            </a:extLst>
          </p:cNvPr>
          <p:cNvCxnSpPr>
            <a:cxnSpLocks/>
          </p:cNvCxnSpPr>
          <p:nvPr/>
        </p:nvCxnSpPr>
        <p:spPr>
          <a:xfrm>
            <a:off x="4521802" y="2995485"/>
            <a:ext cx="1130318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glow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矩形 1">
            <a:extLst>
              <a:ext uri="{FF2B5EF4-FFF2-40B4-BE49-F238E27FC236}">
                <a16:creationId xmlns:a16="http://schemas.microsoft.com/office/drawing/2014/main" id="{4C52B815-818C-C06C-C132-95A5A4F9F9AE}"/>
              </a:ext>
            </a:extLst>
          </p:cNvPr>
          <p:cNvSpPr/>
          <p:nvPr/>
        </p:nvSpPr>
        <p:spPr>
          <a:xfrm>
            <a:off x="648586" y="4404805"/>
            <a:ext cx="81718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zh-HK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Find the net force acting on it.</a:t>
            </a:r>
            <a:br>
              <a:rPr kumimoji="0" lang="en-US" altLang="zh-HK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找出施於皮球的淨力。</a:t>
            </a:r>
            <a:r>
              <a:rPr kumimoji="0" lang="en-US" altLang="zh-HK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endParaRPr kumimoji="0" lang="zh-HK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5" name="矩形 1">
            <a:extLst>
              <a:ext uri="{FF2B5EF4-FFF2-40B4-BE49-F238E27FC236}">
                <a16:creationId xmlns:a16="http://schemas.microsoft.com/office/drawing/2014/main" id="{D0C9E85A-B3A0-4FCC-9E91-BD9F96B41E96}"/>
              </a:ext>
            </a:extLst>
          </p:cNvPr>
          <p:cNvSpPr/>
          <p:nvPr/>
        </p:nvSpPr>
        <p:spPr>
          <a:xfrm>
            <a:off x="648586" y="5350674"/>
            <a:ext cx="8171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10 N – 4 N – 6 N = 0 N </a:t>
            </a:r>
            <a:endParaRPr kumimoji="0" lang="zh-HK" alt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31BE44E6-CFEF-CACD-B191-9A7778ED7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0637"/>
            <a:ext cx="3725811" cy="684806"/>
          </a:xfrm>
          <a:prstGeom prst="rect">
            <a:avLst/>
          </a:prstGeom>
        </p:spPr>
      </p:pic>
      <p:sp>
        <p:nvSpPr>
          <p:cNvPr id="21" name="矩形 1">
            <a:extLst>
              <a:ext uri="{FF2B5EF4-FFF2-40B4-BE49-F238E27FC236}">
                <a16:creationId xmlns:a16="http://schemas.microsoft.com/office/drawing/2014/main" id="{EF970767-2D87-7F92-CF67-A268DE2D6CD6}"/>
              </a:ext>
            </a:extLst>
          </p:cNvPr>
          <p:cNvSpPr/>
          <p:nvPr/>
        </p:nvSpPr>
        <p:spPr>
          <a:xfrm>
            <a:off x="107504" y="1125494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marR="0" lvl="0" indent="-5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The diagram below shows the forces acting on a ball.</a:t>
            </a:r>
            <a:b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下圖顯示施於皮球的所有力。</a:t>
            </a:r>
          </a:p>
        </p:txBody>
      </p:sp>
    </p:spTree>
    <p:extLst>
      <p:ext uri="{BB962C8B-B14F-4D97-AF65-F5344CB8AC3E}">
        <p14:creationId xmlns:p14="http://schemas.microsoft.com/office/powerpoint/2010/main" val="33033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188FA6A-A134-3918-A492-45088D4E92CB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	Free-body diagrams</a:t>
            </a:r>
            <a:r>
              <a:rPr lang="zh-HK" altLang="en-US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孤立物體圖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3">
            <a:extLst>
              <a:ext uri="{FF2B5EF4-FFF2-40B4-BE49-F238E27FC236}">
                <a16:creationId xmlns:a16="http://schemas.microsoft.com/office/drawing/2014/main" id="{2992184C-C181-229D-9448-D6E9E7343984}"/>
              </a:ext>
            </a:extLst>
          </p:cNvPr>
          <p:cNvSpPr/>
          <p:nvPr/>
        </p:nvSpPr>
        <p:spPr>
          <a:xfrm>
            <a:off x="108000" y="1124744"/>
            <a:ext cx="8922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Free-body diagram</a:t>
            </a:r>
            <a:br>
              <a:rPr lang="en-HK" altLang="zh-HK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孤立物體圖</a:t>
            </a:r>
            <a:r>
              <a:rPr lang="zh-HK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（又稱隔離體圖）</a:t>
            </a:r>
            <a:r>
              <a:rPr lang="en-HK" altLang="zh-HK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HK" altLang="zh-HK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形 2" descr="方向">
            <a:extLst>
              <a:ext uri="{FF2B5EF4-FFF2-40B4-BE49-F238E27FC236}">
                <a16:creationId xmlns:a16="http://schemas.microsoft.com/office/drawing/2014/main" id="{3F0C0A0C-9ADE-22B3-BEC0-215E9C952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441" y="2702639"/>
            <a:ext cx="457200" cy="457200"/>
          </a:xfrm>
          <a:prstGeom prst="rect">
            <a:avLst/>
          </a:prstGeom>
        </p:spPr>
      </p:pic>
      <p:sp>
        <p:nvSpPr>
          <p:cNvPr id="15" name="矩形 3">
            <a:extLst>
              <a:ext uri="{FF2B5EF4-FFF2-40B4-BE49-F238E27FC236}">
                <a16:creationId xmlns:a16="http://schemas.microsoft.com/office/drawing/2014/main" id="{B97475D9-00C4-7E45-E048-08DEC0538DEC}"/>
              </a:ext>
            </a:extLst>
          </p:cNvPr>
          <p:cNvSpPr/>
          <p:nvPr/>
        </p:nvSpPr>
        <p:spPr>
          <a:xfrm>
            <a:off x="899592" y="2636912"/>
            <a:ext cx="7626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find out whether the forces acting on the object are balanced or not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判斷施於同一物體的力是否互相平衡</a:t>
            </a:r>
            <a:endParaRPr lang="en-HK" altLang="zh-H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圖形 16" descr="方向">
            <a:extLst>
              <a:ext uri="{FF2B5EF4-FFF2-40B4-BE49-F238E27FC236}">
                <a16:creationId xmlns:a16="http://schemas.microsoft.com/office/drawing/2014/main" id="{695E80C5-3755-1931-E4BC-C35B1C2CC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441" y="4456965"/>
            <a:ext cx="457200" cy="457200"/>
          </a:xfrm>
          <a:prstGeom prst="rect">
            <a:avLst/>
          </a:prstGeom>
        </p:spPr>
      </p:pic>
      <p:sp>
        <p:nvSpPr>
          <p:cNvPr id="18" name="矩形 3">
            <a:extLst>
              <a:ext uri="{FF2B5EF4-FFF2-40B4-BE49-F238E27FC236}">
                <a16:creationId xmlns:a16="http://schemas.microsoft.com/office/drawing/2014/main" id="{6EC60DD7-3902-1F7F-F7FC-6997A3A3BB6A}"/>
              </a:ext>
            </a:extLst>
          </p:cNvPr>
          <p:cNvSpPr/>
          <p:nvPr/>
        </p:nvSpPr>
        <p:spPr>
          <a:xfrm>
            <a:off x="899592" y="439123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includes </a:t>
            </a:r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all the forces acting on the object 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顯示</a:t>
            </a: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所有施於該物體的力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>
            <a:extLst>
              <a:ext uri="{FF2B5EF4-FFF2-40B4-BE49-F238E27FC236}">
                <a16:creationId xmlns:a16="http://schemas.microsoft.com/office/drawing/2014/main" id="{A13C62F0-0304-E5A1-17C8-9C232DA31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4" y="2438739"/>
            <a:ext cx="3136167" cy="358849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56A21D46-8E98-4495-F607-10A1ADD680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28900"/>
            <a:ext cx="1768149" cy="1800200"/>
          </a:xfrm>
          <a:prstGeom prst="rect">
            <a:avLst/>
          </a:prstGeom>
        </p:spPr>
      </p:pic>
      <p:grpSp>
        <p:nvGrpSpPr>
          <p:cNvPr id="27" name="群組 26">
            <a:extLst>
              <a:ext uri="{FF2B5EF4-FFF2-40B4-BE49-F238E27FC236}">
                <a16:creationId xmlns:a16="http://schemas.microsoft.com/office/drawing/2014/main" id="{D780D355-04F8-04BB-76FD-8508DD005AE0}"/>
              </a:ext>
            </a:extLst>
          </p:cNvPr>
          <p:cNvGrpSpPr/>
          <p:nvPr/>
        </p:nvGrpSpPr>
        <p:grpSpPr>
          <a:xfrm>
            <a:off x="5272868" y="3739984"/>
            <a:ext cx="2918744" cy="2047279"/>
            <a:chOff x="5272868" y="2479844"/>
            <a:chExt cx="2918744" cy="2047279"/>
          </a:xfrm>
        </p:grpSpPr>
        <p:sp>
          <p:nvSpPr>
            <p:cNvPr id="23" name="矩形 3">
              <a:extLst>
                <a:ext uri="{FF2B5EF4-FFF2-40B4-BE49-F238E27FC236}">
                  <a16:creationId xmlns:a16="http://schemas.microsoft.com/office/drawing/2014/main" id="{35245628-3AF0-7B50-6AF0-3ECB93EC7728}"/>
                </a:ext>
              </a:extLst>
            </p:cNvPr>
            <p:cNvSpPr/>
            <p:nvPr/>
          </p:nvSpPr>
          <p:spPr>
            <a:xfrm>
              <a:off x="5272868" y="3573016"/>
              <a:ext cx="29187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 of gravity</a:t>
              </a:r>
              <a:br>
                <a:rPr lang="en-US" altLang="zh-HK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重力</a:t>
              </a:r>
            </a:p>
          </p:txBody>
        </p:sp>
        <p:cxnSp>
          <p:nvCxnSpPr>
            <p:cNvPr id="24" name="Straight Connector 4">
              <a:extLst>
                <a:ext uri="{FF2B5EF4-FFF2-40B4-BE49-F238E27FC236}">
                  <a16:creationId xmlns:a16="http://schemas.microsoft.com/office/drawing/2014/main" id="{973AF7D2-93CE-1EC2-4C90-F41BF249E7C6}"/>
                </a:ext>
              </a:extLst>
            </p:cNvPr>
            <p:cNvCxnSpPr>
              <a:cxnSpLocks/>
            </p:cNvCxnSpPr>
            <p:nvPr/>
          </p:nvCxnSpPr>
          <p:spPr>
            <a:xfrm>
              <a:off x="6732240" y="2479844"/>
              <a:ext cx="0" cy="1038069"/>
            </a:xfrm>
            <a:prstGeom prst="line">
              <a:avLst/>
            </a:prstGeom>
            <a:ln w="1016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矩形 3">
            <a:extLst>
              <a:ext uri="{FF2B5EF4-FFF2-40B4-BE49-F238E27FC236}">
                <a16:creationId xmlns:a16="http://schemas.microsoft.com/office/drawing/2014/main" id="{2992184C-C181-229D-9448-D6E9E7343984}"/>
              </a:ext>
            </a:extLst>
          </p:cNvPr>
          <p:cNvSpPr/>
          <p:nvPr/>
        </p:nvSpPr>
        <p:spPr>
          <a:xfrm>
            <a:off x="108000" y="1124744"/>
            <a:ext cx="8922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Free-body diagrams of an apple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蘋果的孤立物體圖 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0A5A1C37-CAB4-4DEA-B887-D30A8E7D8B34}"/>
              </a:ext>
            </a:extLst>
          </p:cNvPr>
          <p:cNvSpPr>
            <a:spLocks noChangeAspect="1"/>
          </p:cNvSpPr>
          <p:nvPr/>
        </p:nvSpPr>
        <p:spPr>
          <a:xfrm>
            <a:off x="119297" y="1928730"/>
            <a:ext cx="472674" cy="472674"/>
          </a:xfrm>
          <a:prstGeom prst="ellipse">
            <a:avLst/>
          </a:prstGeom>
          <a:solidFill>
            <a:srgbClr val="026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zh-HK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3">
            <a:extLst>
              <a:ext uri="{FF2B5EF4-FFF2-40B4-BE49-F238E27FC236}">
                <a16:creationId xmlns:a16="http://schemas.microsoft.com/office/drawing/2014/main" id="{6BD47265-CAC7-9215-2824-DC380F33CEF6}"/>
              </a:ext>
            </a:extLst>
          </p:cNvPr>
          <p:cNvSpPr/>
          <p:nvPr/>
        </p:nvSpPr>
        <p:spPr>
          <a:xfrm>
            <a:off x="591971" y="1688013"/>
            <a:ext cx="4608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apple in mid-air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拋到半空中的蘋果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F7F616-19D4-EF63-C9C2-09816ABFAE12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	Free-body diagrams</a:t>
            </a:r>
            <a:r>
              <a:rPr lang="zh-HK" altLang="en-US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孤立物體圖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7815939-7B4B-A125-8402-1329637442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36" y="2371557"/>
            <a:ext cx="6651528" cy="3026621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28F81F4E-23CC-334E-FFAA-B907CD845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3" t="44595" r="17717" b="28471"/>
          <a:stretch>
            <a:fillRect/>
          </a:stretch>
        </p:blipFill>
        <p:spPr>
          <a:xfrm>
            <a:off x="5474965" y="3097861"/>
            <a:ext cx="2033536" cy="2033536"/>
          </a:xfrm>
          <a:custGeom>
            <a:avLst/>
            <a:gdLst>
              <a:gd name="connsiteX0" fmla="*/ 1016768 w 2033536"/>
              <a:gd name="connsiteY0" fmla="*/ 0 h 2033536"/>
              <a:gd name="connsiteX1" fmla="*/ 2033536 w 2033536"/>
              <a:gd name="connsiteY1" fmla="*/ 1016768 h 2033536"/>
              <a:gd name="connsiteX2" fmla="*/ 1016768 w 2033536"/>
              <a:gd name="connsiteY2" fmla="*/ 2033536 h 2033536"/>
              <a:gd name="connsiteX3" fmla="*/ 0 w 2033536"/>
              <a:gd name="connsiteY3" fmla="*/ 1016768 h 2033536"/>
              <a:gd name="connsiteX4" fmla="*/ 1016768 w 2033536"/>
              <a:gd name="connsiteY4" fmla="*/ 0 h 20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536" h="2033536">
                <a:moveTo>
                  <a:pt x="1016768" y="0"/>
                </a:moveTo>
                <a:cubicBezTo>
                  <a:pt x="1578313" y="0"/>
                  <a:pt x="2033536" y="455223"/>
                  <a:pt x="2033536" y="1016768"/>
                </a:cubicBezTo>
                <a:cubicBezTo>
                  <a:pt x="2033536" y="1578313"/>
                  <a:pt x="1578313" y="2033536"/>
                  <a:pt x="1016768" y="2033536"/>
                </a:cubicBezTo>
                <a:cubicBezTo>
                  <a:pt x="455223" y="2033536"/>
                  <a:pt x="0" y="1578313"/>
                  <a:pt x="0" y="1016768"/>
                </a:cubicBezTo>
                <a:cubicBezTo>
                  <a:pt x="0" y="455223"/>
                  <a:pt x="455223" y="0"/>
                  <a:pt x="1016768" y="0"/>
                </a:cubicBezTo>
                <a:close/>
              </a:path>
            </a:pathLst>
          </a:custGeom>
          <a:ln w="50800">
            <a:solidFill>
              <a:srgbClr val="F4A000"/>
            </a:solidFill>
          </a:ln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07189FFE-EE4B-B75D-91A7-57FCEADE1E07}"/>
              </a:ext>
            </a:extLst>
          </p:cNvPr>
          <p:cNvGrpSpPr/>
          <p:nvPr/>
        </p:nvGrpSpPr>
        <p:grpSpPr>
          <a:xfrm>
            <a:off x="5500576" y="3884867"/>
            <a:ext cx="2119136" cy="1725278"/>
            <a:chOff x="6529220" y="1882000"/>
            <a:chExt cx="2119136" cy="1725278"/>
          </a:xfrm>
        </p:grpSpPr>
        <p:cxnSp>
          <p:nvCxnSpPr>
            <p:cNvPr id="18" name="Straight Connector 4">
              <a:extLst>
                <a:ext uri="{FF2B5EF4-FFF2-40B4-BE49-F238E27FC236}">
                  <a16:creationId xmlns:a16="http://schemas.microsoft.com/office/drawing/2014/main" id="{F01D4938-79D0-C8DB-A087-389911CDA4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8788" y="1882000"/>
              <a:ext cx="0" cy="1045320"/>
            </a:xfrm>
            <a:prstGeom prst="line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 rad="127000"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矩形 3">
              <a:extLst>
                <a:ext uri="{FF2B5EF4-FFF2-40B4-BE49-F238E27FC236}">
                  <a16:creationId xmlns:a16="http://schemas.microsoft.com/office/drawing/2014/main" id="{A2CC36FA-3B2C-EE55-48E9-85F4D813CE9E}"/>
                </a:ext>
              </a:extLst>
            </p:cNvPr>
            <p:cNvSpPr/>
            <p:nvPr/>
          </p:nvSpPr>
          <p:spPr>
            <a:xfrm>
              <a:off x="6529220" y="2899392"/>
              <a:ext cx="21191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supporting force</a:t>
              </a:r>
              <a:br>
                <a:rPr lang="en-US" altLang="zh-HK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支撐力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4EE4A4B1-DFEA-9398-4B4A-29D2054EC4E4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	Types of forces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力的種類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F4986556-A741-4BC9-48C9-F0FF7A161ADC}"/>
              </a:ext>
            </a:extLst>
          </p:cNvPr>
          <p:cNvSpPr/>
          <p:nvPr/>
        </p:nvSpPr>
        <p:spPr>
          <a:xfrm>
            <a:off x="108000" y="1124744"/>
            <a:ext cx="8922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b="1" dirty="0">
                <a:solidFill>
                  <a:srgbClr val="F4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forces </a:t>
            </a:r>
            <a:r>
              <a:rPr lang="zh-HK" altLang="en-HK" sz="2800" b="1" dirty="0">
                <a:solidFill>
                  <a:srgbClr val="F4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接觸力</a:t>
            </a:r>
            <a:r>
              <a:rPr lang="en-HK" altLang="zh-HK" sz="2800" b="1" dirty="0">
                <a:solidFill>
                  <a:srgbClr val="F4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410952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>
            <a:extLst>
              <a:ext uri="{FF2B5EF4-FFF2-40B4-BE49-F238E27FC236}">
                <a16:creationId xmlns:a16="http://schemas.microsoft.com/office/drawing/2014/main" id="{0A5A1C37-CAB4-4DEA-B887-D30A8E7D8B34}"/>
              </a:ext>
            </a:extLst>
          </p:cNvPr>
          <p:cNvSpPr>
            <a:spLocks noChangeAspect="1"/>
          </p:cNvSpPr>
          <p:nvPr/>
        </p:nvSpPr>
        <p:spPr>
          <a:xfrm>
            <a:off x="119297" y="1928730"/>
            <a:ext cx="472674" cy="472674"/>
          </a:xfrm>
          <a:prstGeom prst="ellipse">
            <a:avLst/>
          </a:prstGeom>
          <a:solidFill>
            <a:srgbClr val="026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zh-HK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3">
            <a:extLst>
              <a:ext uri="{FF2B5EF4-FFF2-40B4-BE49-F238E27FC236}">
                <a16:creationId xmlns:a16="http://schemas.microsoft.com/office/drawing/2014/main" id="{CA4F39E1-5AAB-784E-EB49-18EB77FB334A}"/>
              </a:ext>
            </a:extLst>
          </p:cNvPr>
          <p:cNvSpPr/>
          <p:nvPr/>
        </p:nvSpPr>
        <p:spPr>
          <a:xfrm>
            <a:off x="326448" y="3393056"/>
            <a:ext cx="4245551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Force is unbalanced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施於蘋果的力不平衡</a:t>
            </a:r>
            <a:endParaRPr lang="en-US" altLang="zh-H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à"/>
            </a:pP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pple will be in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non-uniform motion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蘋果會作非勻速運動</a:t>
            </a:r>
            <a:endParaRPr lang="en-US" altLang="zh-H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9">
            <a:extLst>
              <a:ext uri="{FF2B5EF4-FFF2-40B4-BE49-F238E27FC236}">
                <a16:creationId xmlns:a16="http://schemas.microsoft.com/office/drawing/2014/main" id="{183D9F2F-C991-00FF-FFFF-9C418D6E4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28900"/>
            <a:ext cx="1768149" cy="1800200"/>
          </a:xfrm>
          <a:prstGeom prst="rect">
            <a:avLst/>
          </a:prstGeom>
        </p:spPr>
      </p:pic>
      <p:grpSp>
        <p:nvGrpSpPr>
          <p:cNvPr id="3" name="群組 26">
            <a:extLst>
              <a:ext uri="{FF2B5EF4-FFF2-40B4-BE49-F238E27FC236}">
                <a16:creationId xmlns:a16="http://schemas.microsoft.com/office/drawing/2014/main" id="{E639664D-0F0F-E11D-BD0B-43BEC7C7A8D8}"/>
              </a:ext>
            </a:extLst>
          </p:cNvPr>
          <p:cNvGrpSpPr/>
          <p:nvPr/>
        </p:nvGrpSpPr>
        <p:grpSpPr>
          <a:xfrm>
            <a:off x="5272868" y="3739984"/>
            <a:ext cx="2918744" cy="2047279"/>
            <a:chOff x="5272868" y="2479844"/>
            <a:chExt cx="2918744" cy="204727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30F8E0E-E6E8-50F0-A780-3D2877C541BF}"/>
                </a:ext>
              </a:extLst>
            </p:cNvPr>
            <p:cNvSpPr/>
            <p:nvPr/>
          </p:nvSpPr>
          <p:spPr>
            <a:xfrm>
              <a:off x="5272868" y="3573016"/>
              <a:ext cx="29187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 of gravity</a:t>
              </a:r>
              <a:br>
                <a:rPr lang="en-US" altLang="zh-HK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重力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CA5FE7D-885F-7EEB-715E-0CF5DDB9448E}"/>
                </a:ext>
              </a:extLst>
            </p:cNvPr>
            <p:cNvCxnSpPr>
              <a:cxnSpLocks/>
            </p:cNvCxnSpPr>
            <p:nvPr/>
          </p:nvCxnSpPr>
          <p:spPr>
            <a:xfrm>
              <a:off x="6732240" y="2479844"/>
              <a:ext cx="0" cy="1038069"/>
            </a:xfrm>
            <a:prstGeom prst="line">
              <a:avLst/>
            </a:prstGeom>
            <a:ln w="1016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D6B27B04-F262-17A7-09BF-8C63EFD519D5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	Free-body diagrams</a:t>
            </a:r>
            <a:r>
              <a:rPr lang="zh-HK" altLang="en-US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孤立物體圖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EB6CB74B-6579-F304-7F44-C0A00AF694C8}"/>
              </a:ext>
            </a:extLst>
          </p:cNvPr>
          <p:cNvSpPr/>
          <p:nvPr/>
        </p:nvSpPr>
        <p:spPr>
          <a:xfrm>
            <a:off x="108000" y="1124744"/>
            <a:ext cx="8922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Free-body diagrams of an apple</a:t>
            </a: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蘋果的孤立物體圖 </a:t>
            </a: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3">
            <a:extLst>
              <a:ext uri="{FF2B5EF4-FFF2-40B4-BE49-F238E27FC236}">
                <a16:creationId xmlns:a16="http://schemas.microsoft.com/office/drawing/2014/main" id="{8FCE61AC-B473-5012-35BF-62003511F099}"/>
              </a:ext>
            </a:extLst>
          </p:cNvPr>
          <p:cNvSpPr/>
          <p:nvPr/>
        </p:nvSpPr>
        <p:spPr>
          <a:xfrm>
            <a:off x="591971" y="1688013"/>
            <a:ext cx="4608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apple in mid-air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拋到半空中的蘋果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3">
            <a:extLst>
              <a:ext uri="{FF2B5EF4-FFF2-40B4-BE49-F238E27FC236}">
                <a16:creationId xmlns:a16="http://schemas.microsoft.com/office/drawing/2014/main" id="{30D40061-F53C-DBF9-C4DF-7864CBC175CE}"/>
              </a:ext>
            </a:extLst>
          </p:cNvPr>
          <p:cNvSpPr/>
          <p:nvPr/>
        </p:nvSpPr>
        <p:spPr>
          <a:xfrm>
            <a:off x="652186" y="974623"/>
            <a:ext cx="4608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apple hanging on tree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樹上的蘋果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A9340086-705C-4AC5-43C6-524BE01E0BA7}"/>
              </a:ext>
            </a:extLst>
          </p:cNvPr>
          <p:cNvSpPr>
            <a:spLocks noChangeAspect="1"/>
          </p:cNvSpPr>
          <p:nvPr/>
        </p:nvSpPr>
        <p:spPr>
          <a:xfrm>
            <a:off x="179512" y="1211571"/>
            <a:ext cx="472674" cy="472674"/>
          </a:xfrm>
          <a:prstGeom prst="ellipse">
            <a:avLst/>
          </a:prstGeom>
          <a:solidFill>
            <a:srgbClr val="026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zh-HK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49B216E-5C1A-4985-52E5-303749EA0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32" y="1928730"/>
            <a:ext cx="3023643" cy="358849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4C735D0-8520-7079-FAE2-27E4C0623D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77" y="3008297"/>
            <a:ext cx="1861785" cy="1856458"/>
          </a:xfrm>
          <a:prstGeom prst="rect">
            <a:avLst/>
          </a:prstGeom>
        </p:spPr>
      </p:pic>
      <p:grpSp>
        <p:nvGrpSpPr>
          <p:cNvPr id="27" name="群組 26">
            <a:extLst>
              <a:ext uri="{FF2B5EF4-FFF2-40B4-BE49-F238E27FC236}">
                <a16:creationId xmlns:a16="http://schemas.microsoft.com/office/drawing/2014/main" id="{D780D355-04F8-04BB-76FD-8508DD005AE0}"/>
              </a:ext>
            </a:extLst>
          </p:cNvPr>
          <p:cNvGrpSpPr/>
          <p:nvPr/>
        </p:nvGrpSpPr>
        <p:grpSpPr>
          <a:xfrm>
            <a:off x="5218185" y="4160425"/>
            <a:ext cx="2918744" cy="2047279"/>
            <a:chOff x="5272868" y="2479844"/>
            <a:chExt cx="2918744" cy="2047279"/>
          </a:xfrm>
        </p:grpSpPr>
        <p:sp>
          <p:nvSpPr>
            <p:cNvPr id="23" name="矩形 3">
              <a:extLst>
                <a:ext uri="{FF2B5EF4-FFF2-40B4-BE49-F238E27FC236}">
                  <a16:creationId xmlns:a16="http://schemas.microsoft.com/office/drawing/2014/main" id="{35245628-3AF0-7B50-6AF0-3ECB93EC7728}"/>
                </a:ext>
              </a:extLst>
            </p:cNvPr>
            <p:cNvSpPr/>
            <p:nvPr/>
          </p:nvSpPr>
          <p:spPr>
            <a:xfrm>
              <a:off x="5272868" y="3573016"/>
              <a:ext cx="29187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 of gravity</a:t>
              </a:r>
              <a:br>
                <a:rPr lang="en-US" altLang="zh-HK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重力</a:t>
              </a:r>
            </a:p>
          </p:txBody>
        </p:sp>
        <p:cxnSp>
          <p:nvCxnSpPr>
            <p:cNvPr id="24" name="Straight Connector 4">
              <a:extLst>
                <a:ext uri="{FF2B5EF4-FFF2-40B4-BE49-F238E27FC236}">
                  <a16:creationId xmlns:a16="http://schemas.microsoft.com/office/drawing/2014/main" id="{973AF7D2-93CE-1EC2-4C90-F41BF249E7C6}"/>
                </a:ext>
              </a:extLst>
            </p:cNvPr>
            <p:cNvCxnSpPr>
              <a:cxnSpLocks/>
            </p:cNvCxnSpPr>
            <p:nvPr/>
          </p:nvCxnSpPr>
          <p:spPr>
            <a:xfrm>
              <a:off x="6732240" y="2479844"/>
              <a:ext cx="0" cy="1038069"/>
            </a:xfrm>
            <a:prstGeom prst="line">
              <a:avLst/>
            </a:prstGeom>
            <a:ln w="1016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1D64AFC7-FB73-6660-0991-4CBBAFF3B422}"/>
              </a:ext>
            </a:extLst>
          </p:cNvPr>
          <p:cNvGrpSpPr/>
          <p:nvPr/>
        </p:nvGrpSpPr>
        <p:grpSpPr>
          <a:xfrm>
            <a:off x="4463044" y="1052736"/>
            <a:ext cx="4429025" cy="2012711"/>
            <a:chOff x="4517727" y="437104"/>
            <a:chExt cx="4429025" cy="2012711"/>
          </a:xfrm>
        </p:grpSpPr>
        <p:sp>
          <p:nvSpPr>
            <p:cNvPr id="16" name="矩形 3">
              <a:extLst>
                <a:ext uri="{FF2B5EF4-FFF2-40B4-BE49-F238E27FC236}">
                  <a16:creationId xmlns:a16="http://schemas.microsoft.com/office/drawing/2014/main" id="{C971BAD3-1873-94FB-B7D2-58ACA875F4AD}"/>
                </a:ext>
              </a:extLst>
            </p:cNvPr>
            <p:cNvSpPr/>
            <p:nvPr/>
          </p:nvSpPr>
          <p:spPr>
            <a:xfrm>
              <a:off x="4517727" y="437104"/>
              <a:ext cx="442902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lifting force by the stem</a:t>
              </a:r>
              <a:br>
                <a:rPr lang="en-US" altLang="zh-HK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蘋果樹枝施加向上的力</a:t>
              </a:r>
            </a:p>
          </p:txBody>
        </p:sp>
        <p:cxnSp>
          <p:nvCxnSpPr>
            <p:cNvPr id="17" name="Straight Connector 4">
              <a:extLst>
                <a:ext uri="{FF2B5EF4-FFF2-40B4-BE49-F238E27FC236}">
                  <a16:creationId xmlns:a16="http://schemas.microsoft.com/office/drawing/2014/main" id="{0061EB21-BA8A-9402-5838-35802D9DCF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2240" y="1411746"/>
              <a:ext cx="0" cy="1038069"/>
            </a:xfrm>
            <a:prstGeom prst="line">
              <a:avLst/>
            </a:prstGeom>
            <a:ln w="1016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7B26A81B-2C4F-E959-4287-B70131A04D39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	Free-body diagrams</a:t>
            </a:r>
            <a:r>
              <a:rPr lang="zh-HK" altLang="en-US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孤立物體圖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3">
            <a:extLst>
              <a:ext uri="{FF2B5EF4-FFF2-40B4-BE49-F238E27FC236}">
                <a16:creationId xmlns:a16="http://schemas.microsoft.com/office/drawing/2014/main" id="{F5635896-5B10-E106-04A7-67CCBD73D61E}"/>
              </a:ext>
            </a:extLst>
          </p:cNvPr>
          <p:cNvSpPr/>
          <p:nvPr/>
        </p:nvSpPr>
        <p:spPr>
          <a:xfrm>
            <a:off x="337535" y="2606153"/>
            <a:ext cx="4891738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Forces are balanced (opposite in direction and equal in size)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施於蘋果的兩道力互相平衡（方向相反，但大小相等）</a:t>
            </a:r>
            <a:endParaRPr lang="en-US" altLang="zh-H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à"/>
            </a:pP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Apple remains at rest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蘋果保持靜止狀態</a:t>
            </a:r>
            <a:endParaRPr lang="en-US" altLang="zh-H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橢圓 28">
            <a:extLst>
              <a:ext uri="{FF2B5EF4-FFF2-40B4-BE49-F238E27FC236}">
                <a16:creationId xmlns:a16="http://schemas.microsoft.com/office/drawing/2014/main" id="{EF64AE2E-47EA-9E45-8741-545EBC2A414F}"/>
              </a:ext>
            </a:extLst>
          </p:cNvPr>
          <p:cNvSpPr>
            <a:spLocks noChangeAspect="1"/>
          </p:cNvSpPr>
          <p:nvPr/>
        </p:nvSpPr>
        <p:spPr>
          <a:xfrm>
            <a:off x="179512" y="1211571"/>
            <a:ext cx="472674" cy="472674"/>
          </a:xfrm>
          <a:prstGeom prst="ellipse">
            <a:avLst/>
          </a:prstGeom>
          <a:solidFill>
            <a:srgbClr val="026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zh-HK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7B7CDFD-BBAF-0256-BB07-FF9C35B8161C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	Free-body diagrams</a:t>
            </a:r>
            <a:r>
              <a:rPr lang="zh-HK" altLang="en-US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孤立物體圖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3">
            <a:extLst>
              <a:ext uri="{FF2B5EF4-FFF2-40B4-BE49-F238E27FC236}">
                <a16:creationId xmlns:a16="http://schemas.microsoft.com/office/drawing/2014/main" id="{CDF54089-EEF0-EDBB-C895-A208F26B4381}"/>
              </a:ext>
            </a:extLst>
          </p:cNvPr>
          <p:cNvSpPr/>
          <p:nvPr/>
        </p:nvSpPr>
        <p:spPr>
          <a:xfrm>
            <a:off x="652186" y="974623"/>
            <a:ext cx="4608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apple hanging on tree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樹上的蘋果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BDBFD69-9E19-B288-00E2-D376AEE7D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77" y="3008297"/>
            <a:ext cx="1861785" cy="1856458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F390725B-C869-90F6-6C58-A1B9124E9221}"/>
              </a:ext>
            </a:extLst>
          </p:cNvPr>
          <p:cNvGrpSpPr/>
          <p:nvPr/>
        </p:nvGrpSpPr>
        <p:grpSpPr>
          <a:xfrm>
            <a:off x="5218185" y="4160425"/>
            <a:ext cx="2918744" cy="2047279"/>
            <a:chOff x="5272868" y="2479844"/>
            <a:chExt cx="2918744" cy="2047279"/>
          </a:xfrm>
        </p:grpSpPr>
        <p:sp>
          <p:nvSpPr>
            <p:cNvPr id="17" name="矩形 3">
              <a:extLst>
                <a:ext uri="{FF2B5EF4-FFF2-40B4-BE49-F238E27FC236}">
                  <a16:creationId xmlns:a16="http://schemas.microsoft.com/office/drawing/2014/main" id="{69991E6E-FE91-CC59-A489-9D1E0DB61109}"/>
                </a:ext>
              </a:extLst>
            </p:cNvPr>
            <p:cNvSpPr/>
            <p:nvPr/>
          </p:nvSpPr>
          <p:spPr>
            <a:xfrm>
              <a:off x="5272868" y="3573016"/>
              <a:ext cx="29187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 of gravity</a:t>
              </a:r>
              <a:br>
                <a:rPr lang="en-US" altLang="zh-HK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重力</a:t>
              </a:r>
            </a:p>
          </p:txBody>
        </p:sp>
        <p:cxnSp>
          <p:nvCxnSpPr>
            <p:cNvPr id="19" name="Straight Connector 4">
              <a:extLst>
                <a:ext uri="{FF2B5EF4-FFF2-40B4-BE49-F238E27FC236}">
                  <a16:creationId xmlns:a16="http://schemas.microsoft.com/office/drawing/2014/main" id="{8662E874-3A38-AA5E-1EFE-EC13E7B12AE1}"/>
                </a:ext>
              </a:extLst>
            </p:cNvPr>
            <p:cNvCxnSpPr>
              <a:cxnSpLocks/>
            </p:cNvCxnSpPr>
            <p:nvPr/>
          </p:nvCxnSpPr>
          <p:spPr>
            <a:xfrm>
              <a:off x="6732240" y="2479844"/>
              <a:ext cx="0" cy="1038069"/>
            </a:xfrm>
            <a:prstGeom prst="line">
              <a:avLst/>
            </a:prstGeom>
            <a:ln w="1016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28A39693-03F0-99B8-26E5-5882C6A63E00}"/>
              </a:ext>
            </a:extLst>
          </p:cNvPr>
          <p:cNvGrpSpPr/>
          <p:nvPr/>
        </p:nvGrpSpPr>
        <p:grpSpPr>
          <a:xfrm>
            <a:off x="4463044" y="1052736"/>
            <a:ext cx="4429025" cy="2012711"/>
            <a:chOff x="4517727" y="437104"/>
            <a:chExt cx="4429025" cy="2012711"/>
          </a:xfrm>
        </p:grpSpPr>
        <p:sp>
          <p:nvSpPr>
            <p:cNvPr id="21" name="矩形 3">
              <a:extLst>
                <a:ext uri="{FF2B5EF4-FFF2-40B4-BE49-F238E27FC236}">
                  <a16:creationId xmlns:a16="http://schemas.microsoft.com/office/drawing/2014/main" id="{19806086-96E5-3022-8547-ACD5EA6E9085}"/>
                </a:ext>
              </a:extLst>
            </p:cNvPr>
            <p:cNvSpPr/>
            <p:nvPr/>
          </p:nvSpPr>
          <p:spPr>
            <a:xfrm>
              <a:off x="4517727" y="437104"/>
              <a:ext cx="442902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lifting force by the stem</a:t>
              </a:r>
              <a:br>
                <a:rPr lang="en-US" altLang="zh-HK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蘋果樹枝施加向上的力</a:t>
              </a:r>
            </a:p>
          </p:txBody>
        </p:sp>
        <p:cxnSp>
          <p:nvCxnSpPr>
            <p:cNvPr id="22" name="Straight Connector 4">
              <a:extLst>
                <a:ext uri="{FF2B5EF4-FFF2-40B4-BE49-F238E27FC236}">
                  <a16:creationId xmlns:a16="http://schemas.microsoft.com/office/drawing/2014/main" id="{02580E84-50A0-805F-96CB-BE57627F2F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2240" y="1411746"/>
              <a:ext cx="0" cy="1038069"/>
            </a:xfrm>
            <a:prstGeom prst="line">
              <a:avLst/>
            </a:prstGeom>
            <a:ln w="1016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266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橢圓 28">
            <a:extLst>
              <a:ext uri="{FF2B5EF4-FFF2-40B4-BE49-F238E27FC236}">
                <a16:creationId xmlns:a16="http://schemas.microsoft.com/office/drawing/2014/main" id="{A9340086-705C-4AC5-43C6-524BE01E0BA7}"/>
              </a:ext>
            </a:extLst>
          </p:cNvPr>
          <p:cNvSpPr>
            <a:spLocks noChangeAspect="1"/>
          </p:cNvSpPr>
          <p:nvPr/>
        </p:nvSpPr>
        <p:spPr>
          <a:xfrm>
            <a:off x="179512" y="1211571"/>
            <a:ext cx="472674" cy="472674"/>
          </a:xfrm>
          <a:prstGeom prst="ellipse">
            <a:avLst/>
          </a:prstGeom>
          <a:solidFill>
            <a:srgbClr val="026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zh-HK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3EB3522-21DC-2357-41C3-B472D85F3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55" y="1928730"/>
            <a:ext cx="2852396" cy="3588498"/>
          </a:xfrm>
          <a:prstGeom prst="rect">
            <a:avLst/>
          </a:prstGeom>
        </p:spPr>
      </p:pic>
      <p:sp>
        <p:nvSpPr>
          <p:cNvPr id="13" name="矩形 3">
            <a:extLst>
              <a:ext uri="{FF2B5EF4-FFF2-40B4-BE49-F238E27FC236}">
                <a16:creationId xmlns:a16="http://schemas.microsoft.com/office/drawing/2014/main" id="{B41430CA-661A-019A-FE3B-B8AA030A732F}"/>
              </a:ext>
            </a:extLst>
          </p:cNvPr>
          <p:cNvSpPr/>
          <p:nvPr/>
        </p:nvSpPr>
        <p:spPr>
          <a:xfrm>
            <a:off x="652186" y="1001546"/>
            <a:ext cx="4608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apple sitting on table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桌子上的蘋果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22E7EAD-9C4B-4CBC-1F99-7F8982B545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84427"/>
            <a:ext cx="1859225" cy="1856458"/>
          </a:xfrm>
          <a:prstGeom prst="rect">
            <a:avLst/>
          </a:prstGeom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id="{8698EBB9-366E-6E83-8BDC-079A25203B60}"/>
              </a:ext>
            </a:extLst>
          </p:cNvPr>
          <p:cNvGrpSpPr/>
          <p:nvPr/>
        </p:nvGrpSpPr>
        <p:grpSpPr>
          <a:xfrm>
            <a:off x="5218184" y="3573016"/>
            <a:ext cx="2918744" cy="2047279"/>
            <a:chOff x="5272868" y="2479844"/>
            <a:chExt cx="2918744" cy="2047279"/>
          </a:xfrm>
        </p:grpSpPr>
        <p:sp>
          <p:nvSpPr>
            <p:cNvPr id="18" name="矩形 3">
              <a:extLst>
                <a:ext uri="{FF2B5EF4-FFF2-40B4-BE49-F238E27FC236}">
                  <a16:creationId xmlns:a16="http://schemas.microsoft.com/office/drawing/2014/main" id="{67E1888C-7335-C4C2-E3F4-F049DD3BDCEA}"/>
                </a:ext>
              </a:extLst>
            </p:cNvPr>
            <p:cNvSpPr/>
            <p:nvPr/>
          </p:nvSpPr>
          <p:spPr>
            <a:xfrm>
              <a:off x="5272868" y="3573016"/>
              <a:ext cx="29187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 of gravity</a:t>
              </a:r>
              <a:br>
                <a:rPr lang="en-US" altLang="zh-HK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重力</a:t>
              </a:r>
            </a:p>
          </p:txBody>
        </p:sp>
        <p:cxnSp>
          <p:nvCxnSpPr>
            <p:cNvPr id="19" name="Straight Connector 4">
              <a:extLst>
                <a:ext uri="{FF2B5EF4-FFF2-40B4-BE49-F238E27FC236}">
                  <a16:creationId xmlns:a16="http://schemas.microsoft.com/office/drawing/2014/main" id="{43CBE9DA-C375-1651-60DC-68493B8294D8}"/>
                </a:ext>
              </a:extLst>
            </p:cNvPr>
            <p:cNvCxnSpPr>
              <a:cxnSpLocks/>
            </p:cNvCxnSpPr>
            <p:nvPr/>
          </p:nvCxnSpPr>
          <p:spPr>
            <a:xfrm>
              <a:off x="6732240" y="2479844"/>
              <a:ext cx="0" cy="1038069"/>
            </a:xfrm>
            <a:prstGeom prst="line">
              <a:avLst/>
            </a:prstGeom>
            <a:ln w="1016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8B4E05FB-EEB5-591A-314B-84D31B09E0C1}"/>
              </a:ext>
            </a:extLst>
          </p:cNvPr>
          <p:cNvGrpSpPr/>
          <p:nvPr/>
        </p:nvGrpSpPr>
        <p:grpSpPr>
          <a:xfrm>
            <a:off x="3347864" y="1506151"/>
            <a:ext cx="5415884" cy="2617927"/>
            <a:chOff x="3674877" y="-168112"/>
            <a:chExt cx="5415884" cy="2617927"/>
          </a:xfrm>
        </p:grpSpPr>
        <p:sp>
          <p:nvSpPr>
            <p:cNvPr id="22" name="矩形 3">
              <a:extLst>
                <a:ext uri="{FF2B5EF4-FFF2-40B4-BE49-F238E27FC236}">
                  <a16:creationId xmlns:a16="http://schemas.microsoft.com/office/drawing/2014/main" id="{6AC25B73-530E-770E-3994-4FB6F0045FB0}"/>
                </a:ext>
              </a:extLst>
            </p:cNvPr>
            <p:cNvSpPr/>
            <p:nvPr/>
          </p:nvSpPr>
          <p:spPr>
            <a:xfrm>
              <a:off x="3674877" y="-168112"/>
              <a:ext cx="541588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supporting force by the table</a:t>
              </a:r>
              <a:br>
                <a:rPr lang="en-US" altLang="zh-HK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桌子施加的支撐力</a:t>
              </a:r>
            </a:p>
          </p:txBody>
        </p:sp>
        <p:cxnSp>
          <p:nvCxnSpPr>
            <p:cNvPr id="25" name="Straight Connector 4">
              <a:extLst>
                <a:ext uri="{FF2B5EF4-FFF2-40B4-BE49-F238E27FC236}">
                  <a16:creationId xmlns:a16="http://schemas.microsoft.com/office/drawing/2014/main" id="{56336552-1E15-3D7E-070D-20579DE626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2240" y="1411746"/>
              <a:ext cx="0" cy="1038069"/>
            </a:xfrm>
            <a:prstGeom prst="line">
              <a:avLst/>
            </a:prstGeom>
            <a:ln w="1016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C83CA7BC-0F4C-C961-87E1-F79D4FF4EF8D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	Free-body diagrams</a:t>
            </a:r>
            <a:r>
              <a:rPr lang="zh-HK" altLang="en-US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孤立物體圖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3">
            <a:extLst>
              <a:ext uri="{FF2B5EF4-FFF2-40B4-BE49-F238E27FC236}">
                <a16:creationId xmlns:a16="http://schemas.microsoft.com/office/drawing/2014/main" id="{F5635896-5B10-E106-04A7-67CCBD73D61E}"/>
              </a:ext>
            </a:extLst>
          </p:cNvPr>
          <p:cNvSpPr/>
          <p:nvPr/>
        </p:nvSpPr>
        <p:spPr>
          <a:xfrm>
            <a:off x="326448" y="2569806"/>
            <a:ext cx="4619408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Forces are balanced (opposite in direction and equal in size)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施於蘋果的兩道力互相平衡（方向相反，但大小相等）</a:t>
            </a:r>
            <a:endParaRPr lang="en-US" altLang="zh-HK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à"/>
            </a:pPr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Apple remains at rest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蘋果保持靜止狀態</a:t>
            </a:r>
            <a:endParaRPr lang="en-US" altLang="zh-H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橢圓 28">
            <a:extLst>
              <a:ext uri="{FF2B5EF4-FFF2-40B4-BE49-F238E27FC236}">
                <a16:creationId xmlns:a16="http://schemas.microsoft.com/office/drawing/2014/main" id="{97F4F8D0-617D-0D7C-0016-50BFD8588BC1}"/>
              </a:ext>
            </a:extLst>
          </p:cNvPr>
          <p:cNvSpPr>
            <a:spLocks noChangeAspect="1"/>
          </p:cNvSpPr>
          <p:nvPr/>
        </p:nvSpPr>
        <p:spPr>
          <a:xfrm>
            <a:off x="179512" y="1211571"/>
            <a:ext cx="472674" cy="472674"/>
          </a:xfrm>
          <a:prstGeom prst="ellipse">
            <a:avLst/>
          </a:prstGeom>
          <a:solidFill>
            <a:srgbClr val="026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zh-HK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C9589B0-A80B-190A-BDB5-30356A743A65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	Free-body diagrams</a:t>
            </a:r>
            <a:r>
              <a:rPr lang="zh-HK" altLang="en-US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孤立物體圖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3">
            <a:extLst>
              <a:ext uri="{FF2B5EF4-FFF2-40B4-BE49-F238E27FC236}">
                <a16:creationId xmlns:a16="http://schemas.microsoft.com/office/drawing/2014/main" id="{9F533402-1EA3-6F9C-0CCA-CE6562FA0C50}"/>
              </a:ext>
            </a:extLst>
          </p:cNvPr>
          <p:cNvSpPr/>
          <p:nvPr/>
        </p:nvSpPr>
        <p:spPr>
          <a:xfrm>
            <a:off x="652186" y="1001546"/>
            <a:ext cx="4608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apple sitting on table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桌子上的蘋果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C5A6AAA0-3D95-EE15-0E15-5851F3B04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384427"/>
            <a:ext cx="1859225" cy="1856458"/>
          </a:xfrm>
          <a:prstGeom prst="rect">
            <a:avLst/>
          </a:prstGeom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C43B9ED3-C3A9-5991-846A-F7CF9E9B7A69}"/>
              </a:ext>
            </a:extLst>
          </p:cNvPr>
          <p:cNvGrpSpPr/>
          <p:nvPr/>
        </p:nvGrpSpPr>
        <p:grpSpPr>
          <a:xfrm>
            <a:off x="5218184" y="3573016"/>
            <a:ext cx="2918744" cy="2047279"/>
            <a:chOff x="5272868" y="2479844"/>
            <a:chExt cx="2918744" cy="2047279"/>
          </a:xfrm>
        </p:grpSpPr>
        <p:sp>
          <p:nvSpPr>
            <p:cNvPr id="17" name="矩形 3">
              <a:extLst>
                <a:ext uri="{FF2B5EF4-FFF2-40B4-BE49-F238E27FC236}">
                  <a16:creationId xmlns:a16="http://schemas.microsoft.com/office/drawing/2014/main" id="{01DBC3B3-AB4D-5371-8B2A-3B545506354A}"/>
                </a:ext>
              </a:extLst>
            </p:cNvPr>
            <p:cNvSpPr/>
            <p:nvPr/>
          </p:nvSpPr>
          <p:spPr>
            <a:xfrm>
              <a:off x="5272868" y="3573016"/>
              <a:ext cx="29187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 of gravity</a:t>
              </a:r>
              <a:br>
                <a:rPr lang="en-US" altLang="zh-HK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重力</a:t>
              </a:r>
            </a:p>
          </p:txBody>
        </p:sp>
        <p:cxnSp>
          <p:nvCxnSpPr>
            <p:cNvPr id="23" name="Straight Connector 4">
              <a:extLst>
                <a:ext uri="{FF2B5EF4-FFF2-40B4-BE49-F238E27FC236}">
                  <a16:creationId xmlns:a16="http://schemas.microsoft.com/office/drawing/2014/main" id="{8C7B91CF-939C-C55F-12C8-CF4561ACCDF9}"/>
                </a:ext>
              </a:extLst>
            </p:cNvPr>
            <p:cNvCxnSpPr>
              <a:cxnSpLocks/>
            </p:cNvCxnSpPr>
            <p:nvPr/>
          </p:nvCxnSpPr>
          <p:spPr>
            <a:xfrm>
              <a:off x="6732240" y="2479844"/>
              <a:ext cx="0" cy="1038069"/>
            </a:xfrm>
            <a:prstGeom prst="line">
              <a:avLst/>
            </a:prstGeom>
            <a:ln w="1016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CEA14E39-25A5-3B7B-034D-EF976BD1D7B7}"/>
              </a:ext>
            </a:extLst>
          </p:cNvPr>
          <p:cNvGrpSpPr/>
          <p:nvPr/>
        </p:nvGrpSpPr>
        <p:grpSpPr>
          <a:xfrm>
            <a:off x="3347864" y="1506151"/>
            <a:ext cx="5415884" cy="2617927"/>
            <a:chOff x="3674877" y="-168112"/>
            <a:chExt cx="5415884" cy="2617927"/>
          </a:xfrm>
        </p:grpSpPr>
        <p:sp>
          <p:nvSpPr>
            <p:cNvPr id="27" name="矩形 3">
              <a:extLst>
                <a:ext uri="{FF2B5EF4-FFF2-40B4-BE49-F238E27FC236}">
                  <a16:creationId xmlns:a16="http://schemas.microsoft.com/office/drawing/2014/main" id="{0FA4300C-2A0D-29EC-ECCF-221BDE5748E7}"/>
                </a:ext>
              </a:extLst>
            </p:cNvPr>
            <p:cNvSpPr/>
            <p:nvPr/>
          </p:nvSpPr>
          <p:spPr>
            <a:xfrm>
              <a:off x="3674877" y="-168112"/>
              <a:ext cx="541588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supporting force by the table</a:t>
              </a:r>
              <a:br>
                <a:rPr lang="en-US" altLang="zh-HK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桌子施加的支撐力</a:t>
              </a:r>
            </a:p>
          </p:txBody>
        </p:sp>
        <p:cxnSp>
          <p:nvCxnSpPr>
            <p:cNvPr id="29" name="Straight Connector 4">
              <a:extLst>
                <a:ext uri="{FF2B5EF4-FFF2-40B4-BE49-F238E27FC236}">
                  <a16:creationId xmlns:a16="http://schemas.microsoft.com/office/drawing/2014/main" id="{E3D03EE8-9EB5-25E5-B4C5-B951E34A3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2240" y="1411746"/>
              <a:ext cx="0" cy="1038069"/>
            </a:xfrm>
            <a:prstGeom prst="line">
              <a:avLst/>
            </a:prstGeom>
            <a:ln w="1016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30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E036DF9C-39A4-DB0B-EFB3-B3E6EE6EF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0" y="318898"/>
            <a:ext cx="5619458" cy="645628"/>
          </a:xfrm>
          <a:prstGeom prst="rect">
            <a:avLst/>
          </a:prstGeom>
        </p:spPr>
      </p:pic>
      <p:sp>
        <p:nvSpPr>
          <p:cNvPr id="14" name="矩形 12">
            <a:extLst>
              <a:ext uri="{FF2B5EF4-FFF2-40B4-BE49-F238E27FC236}">
                <a16:creationId xmlns:a16="http://schemas.microsoft.com/office/drawing/2014/main" id="{A5B191BE-88E1-7617-52C2-2F52F7E41A1D}"/>
              </a:ext>
            </a:extLst>
          </p:cNvPr>
          <p:cNvSpPr/>
          <p:nvPr/>
        </p:nvSpPr>
        <p:spPr>
          <a:xfrm>
            <a:off x="112020" y="978188"/>
            <a:ext cx="8708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200" b="1" dirty="0">
                <a:solidFill>
                  <a:srgbClr val="0580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Drawing free-body diagrams </a:t>
            </a:r>
            <a:r>
              <a:rPr lang="zh-HK" altLang="en-US" sz="3200" b="1" dirty="0">
                <a:solidFill>
                  <a:srgbClr val="0580C7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繪畫孤立物體圖</a:t>
            </a:r>
            <a:endParaRPr lang="en-US" altLang="zh-HK" sz="3200" b="1" dirty="0">
              <a:solidFill>
                <a:srgbClr val="0580C7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矩形 12">
            <a:extLst>
              <a:ext uri="{FF2B5EF4-FFF2-40B4-BE49-F238E27FC236}">
                <a16:creationId xmlns:a16="http://schemas.microsoft.com/office/drawing/2014/main" id="{8B2F692D-9FC4-C17D-35F9-9B9EC64CF9C0}"/>
              </a:ext>
            </a:extLst>
          </p:cNvPr>
          <p:cNvSpPr/>
          <p:nvPr/>
        </p:nvSpPr>
        <p:spPr>
          <a:xfrm>
            <a:off x="5731478" y="280550"/>
            <a:ext cx="150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856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</a:t>
            </a:r>
          </a:p>
        </p:txBody>
      </p:sp>
      <p:sp>
        <p:nvSpPr>
          <p:cNvPr id="16" name="矩形 3">
            <a:extLst>
              <a:ext uri="{FF2B5EF4-FFF2-40B4-BE49-F238E27FC236}">
                <a16:creationId xmlns:a16="http://schemas.microsoft.com/office/drawing/2014/main" id="{57BC562F-5CAF-38AE-9CC2-31BE2995CD7F}"/>
              </a:ext>
            </a:extLst>
          </p:cNvPr>
          <p:cNvSpPr/>
          <p:nvPr/>
        </p:nvSpPr>
        <p:spPr>
          <a:xfrm>
            <a:off x="100431" y="1651606"/>
            <a:ext cx="8878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Note the skills in drawing a free-body diagram of an object. A hedgehog rolls into a ball on a chair. It is taken as the object.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細閱以下繪畫物體的孤立物體圖的步驟。一隻刺蝟在椅子上捲作一團，我們把這隻刺蝟視作一個物體，並繪畫牠的孤立物體圖。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C15DD337-111A-4C8E-B45C-F0C55535A7DF}"/>
              </a:ext>
            </a:extLst>
          </p:cNvPr>
          <p:cNvSpPr txBox="1"/>
          <p:nvPr/>
        </p:nvSpPr>
        <p:spPr>
          <a:xfrm>
            <a:off x="7240044" y="766976"/>
            <a:ext cx="107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en-HK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0">
            <a:hlinkClick r:id="rId4"/>
            <a:extLst>
              <a:ext uri="{FF2B5EF4-FFF2-40B4-BE49-F238E27FC236}">
                <a16:creationId xmlns:a16="http://schemas.microsoft.com/office/drawing/2014/main" id="{C80DAC94-15E3-7770-BC97-870079DC5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740" y="219275"/>
            <a:ext cx="579034" cy="562277"/>
          </a:xfrm>
          <a:prstGeom prst="rect">
            <a:avLst/>
          </a:prstGeom>
        </p:spPr>
      </p:pic>
      <p:pic>
        <p:nvPicPr>
          <p:cNvPr id="19" name="Picture 12">
            <a:hlinkClick r:id="rId6"/>
            <a:extLst>
              <a:ext uri="{FF2B5EF4-FFF2-40B4-BE49-F238E27FC236}">
                <a16:creationId xmlns:a16="http://schemas.microsoft.com/office/drawing/2014/main" id="{F595B8D1-FC69-F4F9-1B66-A837092A9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8875" y="219275"/>
            <a:ext cx="579034" cy="562277"/>
          </a:xfrm>
          <a:prstGeom prst="rect">
            <a:avLst/>
          </a:prstGeom>
        </p:spPr>
      </p:pic>
      <p:sp>
        <p:nvSpPr>
          <p:cNvPr id="20" name="TextBox 13">
            <a:extLst>
              <a:ext uri="{FF2B5EF4-FFF2-40B4-BE49-F238E27FC236}">
                <a16:creationId xmlns:a16="http://schemas.microsoft.com/office/drawing/2014/main" id="{852B1EFA-EE07-F77D-08B8-E922F47E40A6}"/>
              </a:ext>
            </a:extLst>
          </p:cNvPr>
          <p:cNvSpPr txBox="1"/>
          <p:nvPr/>
        </p:nvSpPr>
        <p:spPr>
          <a:xfrm>
            <a:off x="8069423" y="772992"/>
            <a:ext cx="107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影片</a:t>
            </a:r>
          </a:p>
        </p:txBody>
      </p:sp>
    </p:spTree>
    <p:extLst>
      <p:ext uri="{BB962C8B-B14F-4D97-AF65-F5344CB8AC3E}">
        <p14:creationId xmlns:p14="http://schemas.microsoft.com/office/powerpoint/2010/main" val="32110085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5FAADF6-9D11-0ED5-4872-E3E2CA303B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7"/>
          <a:stretch/>
        </p:blipFill>
        <p:spPr>
          <a:xfrm>
            <a:off x="2564917" y="3140968"/>
            <a:ext cx="4014165" cy="3096344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3FA347B0-84A1-8BB0-274C-BC2EABDC9155}"/>
              </a:ext>
            </a:extLst>
          </p:cNvPr>
          <p:cNvGrpSpPr/>
          <p:nvPr/>
        </p:nvGrpSpPr>
        <p:grpSpPr>
          <a:xfrm>
            <a:off x="2163837" y="3612086"/>
            <a:ext cx="3173015" cy="1394623"/>
            <a:chOff x="2448949" y="3353461"/>
            <a:chExt cx="3173015" cy="1394623"/>
          </a:xfrm>
        </p:grpSpPr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F6F5FA4D-B5AF-1F03-601E-B80EE56BCCC3}"/>
                </a:ext>
              </a:extLst>
            </p:cNvPr>
            <p:cNvSpPr/>
            <p:nvPr/>
          </p:nvSpPr>
          <p:spPr>
            <a:xfrm>
              <a:off x="2448949" y="3614171"/>
              <a:ext cx="646331" cy="646331"/>
            </a:xfrm>
            <a:prstGeom prst="ellipse">
              <a:avLst/>
            </a:prstGeom>
            <a:solidFill>
              <a:srgbClr val="026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kumimoji="1" lang="en-US" altLang="zh-HK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HK" alt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DE59309B-3082-47DC-11EE-A4810DCDC5CA}"/>
                </a:ext>
              </a:extLst>
            </p:cNvPr>
            <p:cNvSpPr/>
            <p:nvPr/>
          </p:nvSpPr>
          <p:spPr>
            <a:xfrm>
              <a:off x="4227341" y="3353461"/>
              <a:ext cx="1394623" cy="139462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HK" altLang="en-US"/>
            </a:p>
          </p:txBody>
        </p:sp>
      </p:grpSp>
      <p:sp>
        <p:nvSpPr>
          <p:cNvPr id="21" name="矩形 1">
            <a:extLst>
              <a:ext uri="{FF2B5EF4-FFF2-40B4-BE49-F238E27FC236}">
                <a16:creationId xmlns:a16="http://schemas.microsoft.com/office/drawing/2014/main" id="{A2B4BD11-D888-51FF-92FB-A08F07E56CF8}"/>
              </a:ext>
            </a:extLst>
          </p:cNvPr>
          <p:cNvSpPr/>
          <p:nvPr/>
        </p:nvSpPr>
        <p:spPr>
          <a:xfrm>
            <a:off x="107999" y="1706159"/>
            <a:ext cx="88504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Identify the target object in the photo.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Isolate it from its surroundings.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辨識圖中的目標物體，把它與周圍環境隔離。</a:t>
            </a:r>
            <a:endParaRPr lang="en-HK" altLang="zh-H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BADEBD57-27C6-9BE7-F338-3DF2E9015088}"/>
              </a:ext>
            </a:extLst>
          </p:cNvPr>
          <p:cNvSpPr/>
          <p:nvPr/>
        </p:nvSpPr>
        <p:spPr>
          <a:xfrm>
            <a:off x="107999" y="978188"/>
            <a:ext cx="8850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Steps </a:t>
            </a: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步驟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2EDFEE3-73C2-A0BF-B0A4-56A11FD7D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0" y="318898"/>
            <a:ext cx="5619458" cy="645628"/>
          </a:xfrm>
          <a:prstGeom prst="rect">
            <a:avLst/>
          </a:prstGeom>
        </p:spPr>
      </p:pic>
      <p:sp>
        <p:nvSpPr>
          <p:cNvPr id="14" name="矩形 12">
            <a:extLst>
              <a:ext uri="{FF2B5EF4-FFF2-40B4-BE49-F238E27FC236}">
                <a16:creationId xmlns:a16="http://schemas.microsoft.com/office/drawing/2014/main" id="{691F8ABC-0DF5-1D3A-4AB4-BE346DC1B91C}"/>
              </a:ext>
            </a:extLst>
          </p:cNvPr>
          <p:cNvSpPr/>
          <p:nvPr/>
        </p:nvSpPr>
        <p:spPr>
          <a:xfrm>
            <a:off x="5731478" y="280550"/>
            <a:ext cx="150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856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</a:t>
            </a:r>
          </a:p>
        </p:txBody>
      </p:sp>
    </p:spTree>
    <p:extLst>
      <p:ext uri="{BB962C8B-B14F-4D97-AF65-F5344CB8AC3E}">
        <p14:creationId xmlns:p14="http://schemas.microsoft.com/office/powerpoint/2010/main" val="36230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521546C7-4002-ADBE-BAF4-E65DC200A618}"/>
              </a:ext>
            </a:extLst>
          </p:cNvPr>
          <p:cNvGrpSpPr/>
          <p:nvPr/>
        </p:nvGrpSpPr>
        <p:grpSpPr>
          <a:xfrm>
            <a:off x="2975530" y="4077072"/>
            <a:ext cx="2546611" cy="1596193"/>
            <a:chOff x="2975530" y="4077072"/>
            <a:chExt cx="2546611" cy="159619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8290E402-2E51-4CE0-B85A-5280D3434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773" y="4077072"/>
              <a:ext cx="1644368" cy="1596193"/>
            </a:xfrm>
            <a:prstGeom prst="rect">
              <a:avLst/>
            </a:prstGeom>
          </p:spPr>
        </p:pic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F6F5FA4D-B5AF-1F03-601E-B80EE56BCCC3}"/>
                </a:ext>
              </a:extLst>
            </p:cNvPr>
            <p:cNvSpPr/>
            <p:nvPr/>
          </p:nvSpPr>
          <p:spPr>
            <a:xfrm>
              <a:off x="2975530" y="4166552"/>
              <a:ext cx="646331" cy="646331"/>
            </a:xfrm>
            <a:prstGeom prst="ellipse">
              <a:avLst/>
            </a:prstGeom>
            <a:solidFill>
              <a:srgbClr val="026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kumimoji="1" lang="en-US" altLang="zh-HK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zh-HK" alt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矩形 1">
            <a:extLst>
              <a:ext uri="{FF2B5EF4-FFF2-40B4-BE49-F238E27FC236}">
                <a16:creationId xmlns:a16="http://schemas.microsoft.com/office/drawing/2014/main" id="{A2B4BD11-D888-51FF-92FB-A08F07E56CF8}"/>
              </a:ext>
            </a:extLst>
          </p:cNvPr>
          <p:cNvSpPr/>
          <p:nvPr/>
        </p:nvSpPr>
        <p:spPr>
          <a:xfrm>
            <a:off x="107999" y="1706159"/>
            <a:ext cx="88504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Draw a single object, i.e. the target object, only.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No need to sketch its details.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Just draw the rough outline of its shape.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只繪畫單一物體，即目標物體。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勾畫它大概的輪廓便可，無須繪畫它的細節。</a:t>
            </a:r>
            <a:endParaRPr lang="en-HK" altLang="zh-H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6C573CDB-8E0B-95E9-464E-CB404AA3CBE3}"/>
              </a:ext>
            </a:extLst>
          </p:cNvPr>
          <p:cNvSpPr/>
          <p:nvPr/>
        </p:nvSpPr>
        <p:spPr>
          <a:xfrm>
            <a:off x="107999" y="978188"/>
            <a:ext cx="8850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Steps </a:t>
            </a: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步驟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03469C5-91C0-C121-1718-B4F8B6EB4C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0" y="318898"/>
            <a:ext cx="5619458" cy="645628"/>
          </a:xfrm>
          <a:prstGeom prst="rect">
            <a:avLst/>
          </a:prstGeom>
        </p:spPr>
      </p:pic>
      <p:sp>
        <p:nvSpPr>
          <p:cNvPr id="12" name="矩形 12">
            <a:extLst>
              <a:ext uri="{FF2B5EF4-FFF2-40B4-BE49-F238E27FC236}">
                <a16:creationId xmlns:a16="http://schemas.microsoft.com/office/drawing/2014/main" id="{8972739A-EE19-A5B7-9F41-5BBB6C800AED}"/>
              </a:ext>
            </a:extLst>
          </p:cNvPr>
          <p:cNvSpPr/>
          <p:nvPr/>
        </p:nvSpPr>
        <p:spPr>
          <a:xfrm>
            <a:off x="5731478" y="280550"/>
            <a:ext cx="150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856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</a:t>
            </a:r>
          </a:p>
        </p:txBody>
      </p:sp>
    </p:spTree>
    <p:extLst>
      <p:ext uri="{BB962C8B-B14F-4D97-AF65-F5344CB8AC3E}">
        <p14:creationId xmlns:p14="http://schemas.microsoft.com/office/powerpoint/2010/main" val="177540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28F8D134-F675-EDCB-FF9B-32F7D95284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7"/>
          <a:stretch/>
        </p:blipFill>
        <p:spPr>
          <a:xfrm>
            <a:off x="6274861" y="4057479"/>
            <a:ext cx="2707228" cy="2088232"/>
          </a:xfrm>
          <a:prstGeom prst="rect">
            <a:avLst/>
          </a:prstGeom>
        </p:spPr>
      </p:pic>
      <p:sp>
        <p:nvSpPr>
          <p:cNvPr id="21" name="矩形 1">
            <a:extLst>
              <a:ext uri="{FF2B5EF4-FFF2-40B4-BE49-F238E27FC236}">
                <a16:creationId xmlns:a16="http://schemas.microsoft.com/office/drawing/2014/main" id="{A2B4BD11-D888-51FF-92FB-A08F07E56CF8}"/>
              </a:ext>
            </a:extLst>
          </p:cNvPr>
          <p:cNvSpPr/>
          <p:nvPr/>
        </p:nvSpPr>
        <p:spPr>
          <a:xfrm>
            <a:off x="107999" y="1706159"/>
            <a:ext cx="88504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Find out all the forces acting on the object. 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Note their sizes and directions, and their points of action on the object.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找出所有施於該物體的力，並留意這些力的大小和方向，以及施力的位置。</a:t>
            </a:r>
            <a:endParaRPr lang="en-HK" altLang="zh-H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D9850117-582D-AC1E-35C2-F0A26B16D250}"/>
              </a:ext>
            </a:extLst>
          </p:cNvPr>
          <p:cNvGrpSpPr/>
          <p:nvPr/>
        </p:nvGrpSpPr>
        <p:grpSpPr>
          <a:xfrm>
            <a:off x="924696" y="4156846"/>
            <a:ext cx="5350165" cy="1796986"/>
            <a:chOff x="1166051" y="3933056"/>
            <a:chExt cx="5350165" cy="1796986"/>
          </a:xfrm>
        </p:grpSpPr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F6F5FA4D-B5AF-1F03-601E-B80EE56BCCC3}"/>
                </a:ext>
              </a:extLst>
            </p:cNvPr>
            <p:cNvSpPr/>
            <p:nvPr/>
          </p:nvSpPr>
          <p:spPr>
            <a:xfrm>
              <a:off x="1166051" y="3933056"/>
              <a:ext cx="646331" cy="646331"/>
            </a:xfrm>
            <a:prstGeom prst="ellipse">
              <a:avLst/>
            </a:prstGeom>
            <a:solidFill>
              <a:srgbClr val="026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kumimoji="1" lang="en-US" altLang="zh-HK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zh-HK" alt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DFC20B12-64C5-FE74-1122-82BE141DF4A2}"/>
                </a:ext>
              </a:extLst>
            </p:cNvPr>
            <p:cNvSpPr/>
            <p:nvPr/>
          </p:nvSpPr>
          <p:spPr>
            <a:xfrm>
              <a:off x="2029502" y="4006493"/>
              <a:ext cx="4486714" cy="1723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HK" altLang="zh-HK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supporting force by the chair</a:t>
              </a:r>
              <a:br>
                <a:rPr lang="en-HK" altLang="zh-HK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椅子施加的支撐力</a:t>
              </a:r>
              <a:endParaRPr lang="en-HK" altLang="zh-HK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HK" altLang="zh-HK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 of gravity</a:t>
              </a:r>
              <a:br>
                <a:rPr lang="en-HK" altLang="zh-HK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重力</a:t>
              </a:r>
              <a:endParaRPr lang="en-HK" altLang="zh-HK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">
            <a:extLst>
              <a:ext uri="{FF2B5EF4-FFF2-40B4-BE49-F238E27FC236}">
                <a16:creationId xmlns:a16="http://schemas.microsoft.com/office/drawing/2014/main" id="{4286C7C4-F4AF-B3BB-926D-AB3AF56B67E4}"/>
              </a:ext>
            </a:extLst>
          </p:cNvPr>
          <p:cNvSpPr/>
          <p:nvPr/>
        </p:nvSpPr>
        <p:spPr>
          <a:xfrm>
            <a:off x="107999" y="978188"/>
            <a:ext cx="8850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Steps </a:t>
            </a: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步驟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0EA93547-1A07-2CEB-4730-5CFAE2D8C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0" y="318898"/>
            <a:ext cx="5619458" cy="645628"/>
          </a:xfrm>
          <a:prstGeom prst="rect">
            <a:avLst/>
          </a:prstGeom>
        </p:spPr>
      </p:pic>
      <p:sp>
        <p:nvSpPr>
          <p:cNvPr id="14" name="矩形 12">
            <a:extLst>
              <a:ext uri="{FF2B5EF4-FFF2-40B4-BE49-F238E27FC236}">
                <a16:creationId xmlns:a16="http://schemas.microsoft.com/office/drawing/2014/main" id="{F2A4D540-0FA4-64FD-E313-5043E88DF971}"/>
              </a:ext>
            </a:extLst>
          </p:cNvPr>
          <p:cNvSpPr/>
          <p:nvPr/>
        </p:nvSpPr>
        <p:spPr>
          <a:xfrm>
            <a:off x="5731478" y="280550"/>
            <a:ext cx="150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856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</a:t>
            </a:r>
          </a:p>
        </p:txBody>
      </p:sp>
    </p:spTree>
    <p:extLst>
      <p:ext uri="{BB962C8B-B14F-4D97-AF65-F5344CB8AC3E}">
        <p14:creationId xmlns:p14="http://schemas.microsoft.com/office/powerpoint/2010/main" val="72828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290E402-2E51-4CE0-B85A-5280D3434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73" y="4077072"/>
            <a:ext cx="1644368" cy="1596193"/>
          </a:xfrm>
          <a:prstGeom prst="rect">
            <a:avLst/>
          </a:prstGeom>
        </p:spPr>
      </p:pic>
      <p:sp>
        <p:nvSpPr>
          <p:cNvPr id="16" name="橢圓 15">
            <a:extLst>
              <a:ext uri="{FF2B5EF4-FFF2-40B4-BE49-F238E27FC236}">
                <a16:creationId xmlns:a16="http://schemas.microsoft.com/office/drawing/2014/main" id="{F6F5FA4D-B5AF-1F03-601E-B80EE56BCCC3}"/>
              </a:ext>
            </a:extLst>
          </p:cNvPr>
          <p:cNvSpPr/>
          <p:nvPr/>
        </p:nvSpPr>
        <p:spPr>
          <a:xfrm>
            <a:off x="2975530" y="4166552"/>
            <a:ext cx="646331" cy="646331"/>
          </a:xfrm>
          <a:prstGeom prst="ellipse">
            <a:avLst/>
          </a:prstGeom>
          <a:solidFill>
            <a:srgbClr val="026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zh-HK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zh-HK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1">
            <a:extLst>
              <a:ext uri="{FF2B5EF4-FFF2-40B4-BE49-F238E27FC236}">
                <a16:creationId xmlns:a16="http://schemas.microsoft.com/office/drawing/2014/main" id="{A2B4BD11-D888-51FF-92FB-A08F07E56CF8}"/>
              </a:ext>
            </a:extLst>
          </p:cNvPr>
          <p:cNvSpPr/>
          <p:nvPr/>
        </p:nvSpPr>
        <p:spPr>
          <a:xfrm>
            <a:off x="107999" y="1706159"/>
            <a:ext cx="88504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Draw arrows to represent the forces and label each of them. Note that the arrows must come in contact with the object.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繪畫箭號以代表每道力，並標示箭號。留意每個箭號必須與物體接觸。</a:t>
            </a:r>
            <a:endParaRPr lang="en-HK" altLang="zh-H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3EA1F7C1-E643-22DE-A091-69F2706D2C95}"/>
              </a:ext>
            </a:extLst>
          </p:cNvPr>
          <p:cNvGrpSpPr/>
          <p:nvPr/>
        </p:nvGrpSpPr>
        <p:grpSpPr>
          <a:xfrm>
            <a:off x="3608332" y="4812883"/>
            <a:ext cx="2475836" cy="1465057"/>
            <a:chOff x="3608332" y="4812883"/>
            <a:chExt cx="2475836" cy="1465057"/>
          </a:xfrm>
        </p:grpSpPr>
        <p:sp>
          <p:nvSpPr>
            <p:cNvPr id="11" name="矩形 1">
              <a:extLst>
                <a:ext uri="{FF2B5EF4-FFF2-40B4-BE49-F238E27FC236}">
                  <a16:creationId xmlns:a16="http://schemas.microsoft.com/office/drawing/2014/main" id="{50CC2266-ADB2-C0D7-35EE-CA02DD3C97A1}"/>
                </a:ext>
              </a:extLst>
            </p:cNvPr>
            <p:cNvSpPr/>
            <p:nvPr/>
          </p:nvSpPr>
          <p:spPr>
            <a:xfrm>
              <a:off x="3608332" y="5877830"/>
              <a:ext cx="24758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HK" altLang="zh-HK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 of gravity </a:t>
              </a:r>
              <a:r>
                <a:rPr lang="zh-HK" alt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重力</a:t>
              </a:r>
              <a:endParaRPr lang="en-HK" altLang="zh-HK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4">
              <a:extLst>
                <a:ext uri="{FF2B5EF4-FFF2-40B4-BE49-F238E27FC236}">
                  <a16:creationId xmlns:a16="http://schemas.microsoft.com/office/drawing/2014/main" id="{24542B23-EC09-5576-2754-01BEEB984771}"/>
                </a:ext>
              </a:extLst>
            </p:cNvPr>
            <p:cNvCxnSpPr>
              <a:cxnSpLocks/>
            </p:cNvCxnSpPr>
            <p:nvPr/>
          </p:nvCxnSpPr>
          <p:spPr>
            <a:xfrm>
              <a:off x="4788024" y="4812883"/>
              <a:ext cx="0" cy="1064947"/>
            </a:xfrm>
            <a:prstGeom prst="line">
              <a:avLst/>
            </a:prstGeom>
            <a:ln w="7620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E0392EF3-1837-4F1D-2ADB-CC4D569AD0A0}"/>
              </a:ext>
            </a:extLst>
          </p:cNvPr>
          <p:cNvGrpSpPr/>
          <p:nvPr/>
        </p:nvGrpSpPr>
        <p:grpSpPr>
          <a:xfrm>
            <a:off x="3439563" y="3708046"/>
            <a:ext cx="5574351" cy="1896251"/>
            <a:chOff x="3439563" y="3708046"/>
            <a:chExt cx="5574351" cy="1896251"/>
          </a:xfrm>
        </p:grpSpPr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14EBE55B-B2FB-8A53-4970-7E2399CD0D75}"/>
                </a:ext>
              </a:extLst>
            </p:cNvPr>
            <p:cNvSpPr/>
            <p:nvPr/>
          </p:nvSpPr>
          <p:spPr>
            <a:xfrm>
              <a:off x="3439563" y="3708046"/>
              <a:ext cx="55743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HK" altLang="zh-HK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supporting force by the chair </a:t>
              </a:r>
              <a:r>
                <a:rPr lang="zh-HK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椅子施加的支撐力</a:t>
              </a:r>
              <a:endParaRPr lang="en-HK" altLang="zh-H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4">
              <a:extLst>
                <a:ext uri="{FF2B5EF4-FFF2-40B4-BE49-F238E27FC236}">
                  <a16:creationId xmlns:a16="http://schemas.microsoft.com/office/drawing/2014/main" id="{1125D563-980E-2AA6-45F2-C79F22807B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008" y="4539350"/>
              <a:ext cx="0" cy="1064947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矩形 1">
            <a:extLst>
              <a:ext uri="{FF2B5EF4-FFF2-40B4-BE49-F238E27FC236}">
                <a16:creationId xmlns:a16="http://schemas.microsoft.com/office/drawing/2014/main" id="{0C61B1B3-F028-EEB4-B3E8-7518938A7084}"/>
              </a:ext>
            </a:extLst>
          </p:cNvPr>
          <p:cNvSpPr/>
          <p:nvPr/>
        </p:nvSpPr>
        <p:spPr>
          <a:xfrm>
            <a:off x="107999" y="978188"/>
            <a:ext cx="8850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b="1" dirty="0">
                <a:latin typeface="Arial" panose="020B0604020202020204" pitchFamily="34" charset="0"/>
                <a:cs typeface="Arial" panose="020B0604020202020204" pitchFamily="34" charset="0"/>
              </a:rPr>
              <a:t>Steps </a:t>
            </a:r>
            <a:r>
              <a:rPr lang="zh-HK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步驟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976D1A52-3B5E-D324-0E2C-71B03A19F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0" y="318898"/>
            <a:ext cx="5619458" cy="645628"/>
          </a:xfrm>
          <a:prstGeom prst="rect">
            <a:avLst/>
          </a:prstGeom>
        </p:spPr>
      </p:pic>
      <p:sp>
        <p:nvSpPr>
          <p:cNvPr id="19" name="矩形 12">
            <a:extLst>
              <a:ext uri="{FF2B5EF4-FFF2-40B4-BE49-F238E27FC236}">
                <a16:creationId xmlns:a16="http://schemas.microsoft.com/office/drawing/2014/main" id="{A3CCC155-D949-43DD-5E73-88D9C00B7D47}"/>
              </a:ext>
            </a:extLst>
          </p:cNvPr>
          <p:cNvSpPr/>
          <p:nvPr/>
        </p:nvSpPr>
        <p:spPr>
          <a:xfrm>
            <a:off x="5731478" y="280550"/>
            <a:ext cx="150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856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</a:t>
            </a:r>
          </a:p>
        </p:txBody>
      </p:sp>
    </p:spTree>
    <p:extLst>
      <p:ext uri="{BB962C8B-B14F-4D97-AF65-F5344CB8AC3E}">
        <p14:creationId xmlns:p14="http://schemas.microsoft.com/office/powerpoint/2010/main" val="28544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3">
            <a:extLst>
              <a:ext uri="{FF2B5EF4-FFF2-40B4-BE49-F238E27FC236}">
                <a16:creationId xmlns:a16="http://schemas.microsoft.com/office/drawing/2014/main" id="{E9A9C2A0-38EE-B5DF-C496-1ACD50F2E3F1}"/>
              </a:ext>
            </a:extLst>
          </p:cNvPr>
          <p:cNvSpPr/>
          <p:nvPr/>
        </p:nvSpPr>
        <p:spPr>
          <a:xfrm>
            <a:off x="108000" y="1124744"/>
            <a:ext cx="8922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b="1" dirty="0">
                <a:solidFill>
                  <a:srgbClr val="58B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Non-contact forces </a:t>
            </a:r>
            <a:r>
              <a:rPr lang="zh-HK" altLang="en-HK" sz="2800" b="1" dirty="0">
                <a:solidFill>
                  <a:srgbClr val="58B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非</a:t>
            </a:r>
            <a:r>
              <a:rPr lang="zh-HK" altLang="en-US" sz="2800" b="1" dirty="0">
                <a:solidFill>
                  <a:srgbClr val="58B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接觸力</a:t>
            </a:r>
            <a:r>
              <a:rPr lang="en-US" altLang="zh-HK" sz="2800" b="1" dirty="0">
                <a:solidFill>
                  <a:srgbClr val="58B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HK" altLang="zh-HK" sz="2800" b="1" dirty="0">
                <a:solidFill>
                  <a:srgbClr val="58B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7815939-7B4B-A125-8402-1329637442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36" y="2371557"/>
            <a:ext cx="6651528" cy="302662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3468374-D09E-5F5E-71DD-6D1EB8422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 t="42124" r="60908" b="32015"/>
          <a:stretch>
            <a:fillRect/>
          </a:stretch>
        </p:blipFill>
        <p:spPr>
          <a:xfrm>
            <a:off x="1115616" y="2371557"/>
            <a:ext cx="2033536" cy="2033536"/>
          </a:xfrm>
          <a:custGeom>
            <a:avLst/>
            <a:gdLst>
              <a:gd name="connsiteX0" fmla="*/ 1016768 w 2033536"/>
              <a:gd name="connsiteY0" fmla="*/ 0 h 2033536"/>
              <a:gd name="connsiteX1" fmla="*/ 2033536 w 2033536"/>
              <a:gd name="connsiteY1" fmla="*/ 1016768 h 2033536"/>
              <a:gd name="connsiteX2" fmla="*/ 1016768 w 2033536"/>
              <a:gd name="connsiteY2" fmla="*/ 2033536 h 2033536"/>
              <a:gd name="connsiteX3" fmla="*/ 0 w 2033536"/>
              <a:gd name="connsiteY3" fmla="*/ 1016768 h 2033536"/>
              <a:gd name="connsiteX4" fmla="*/ 1016768 w 2033536"/>
              <a:gd name="connsiteY4" fmla="*/ 0 h 20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536" h="2033536">
                <a:moveTo>
                  <a:pt x="1016768" y="0"/>
                </a:moveTo>
                <a:cubicBezTo>
                  <a:pt x="1578313" y="0"/>
                  <a:pt x="2033536" y="455223"/>
                  <a:pt x="2033536" y="1016768"/>
                </a:cubicBezTo>
                <a:cubicBezTo>
                  <a:pt x="2033536" y="1578313"/>
                  <a:pt x="1578313" y="2033536"/>
                  <a:pt x="1016768" y="2033536"/>
                </a:cubicBezTo>
                <a:cubicBezTo>
                  <a:pt x="455223" y="2033536"/>
                  <a:pt x="0" y="1578313"/>
                  <a:pt x="0" y="1016768"/>
                </a:cubicBezTo>
                <a:cubicBezTo>
                  <a:pt x="0" y="455223"/>
                  <a:pt x="455223" y="0"/>
                  <a:pt x="1016768" y="0"/>
                </a:cubicBezTo>
                <a:close/>
              </a:path>
            </a:pathLst>
          </a:custGeom>
          <a:ln w="50800">
            <a:solidFill>
              <a:srgbClr val="58B7C8"/>
            </a:solidFill>
          </a:ln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F7C745FE-3EAF-10EB-F1BE-FF0521E0E2D4}"/>
              </a:ext>
            </a:extLst>
          </p:cNvPr>
          <p:cNvGrpSpPr/>
          <p:nvPr/>
        </p:nvGrpSpPr>
        <p:grpSpPr>
          <a:xfrm>
            <a:off x="370630" y="3602846"/>
            <a:ext cx="3625306" cy="2329076"/>
            <a:chOff x="3419871" y="1087169"/>
            <a:chExt cx="3625306" cy="2329076"/>
          </a:xfrm>
        </p:grpSpPr>
        <p:cxnSp>
          <p:nvCxnSpPr>
            <p:cNvPr id="15" name="Straight Connector 4">
              <a:extLst>
                <a:ext uri="{FF2B5EF4-FFF2-40B4-BE49-F238E27FC236}">
                  <a16:creationId xmlns:a16="http://schemas.microsoft.com/office/drawing/2014/main" id="{A738890D-328F-0A12-4F16-E2A765A786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2849" y="1087169"/>
              <a:ext cx="279734" cy="10056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矩形 3">
              <a:extLst>
                <a:ext uri="{FF2B5EF4-FFF2-40B4-BE49-F238E27FC236}">
                  <a16:creationId xmlns:a16="http://schemas.microsoft.com/office/drawing/2014/main" id="{AF1F6625-F0D1-FAF3-B1D1-965509F7ADD3}"/>
                </a:ext>
              </a:extLst>
            </p:cNvPr>
            <p:cNvSpPr/>
            <p:nvPr/>
          </p:nvSpPr>
          <p:spPr>
            <a:xfrm>
              <a:off x="3419871" y="2092806"/>
              <a:ext cx="362530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combed hairs repel each other and stand on end on a dry day</a:t>
              </a:r>
              <a:br>
                <a:rPr lang="en-US" altLang="zh-HK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在乾燥的日子，梳理後的頭髮互相排斥並一根根豎起來</a:t>
              </a:r>
              <a:r>
                <a:rPr lang="en-US" altLang="zh-HK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HK" altLang="en-US" sz="20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F01D4938-79D0-C8DB-A087-389911CDA47C}"/>
              </a:ext>
            </a:extLst>
          </p:cNvPr>
          <p:cNvCxnSpPr>
            <a:cxnSpLocks/>
          </p:cNvCxnSpPr>
          <p:nvPr/>
        </p:nvCxnSpPr>
        <p:spPr>
          <a:xfrm flipH="1" flipV="1">
            <a:off x="1935079" y="2952319"/>
            <a:ext cx="504056" cy="325240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triangle" w="med" len="med"/>
          </a:ln>
          <a:effectLst>
            <a:glow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4">
            <a:extLst>
              <a:ext uri="{FF2B5EF4-FFF2-40B4-BE49-F238E27FC236}">
                <a16:creationId xmlns:a16="http://schemas.microsoft.com/office/drawing/2014/main" id="{0BD8EE05-020E-5C4E-6BDB-E8E6365B3C3F}"/>
              </a:ext>
            </a:extLst>
          </p:cNvPr>
          <p:cNvCxnSpPr>
            <a:cxnSpLocks/>
          </p:cNvCxnSpPr>
          <p:nvPr/>
        </p:nvCxnSpPr>
        <p:spPr>
          <a:xfrm>
            <a:off x="2698248" y="3456375"/>
            <a:ext cx="504056" cy="325240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triangle" w="med" len="med"/>
          </a:ln>
          <a:effectLst>
            <a:glow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3">
            <a:extLst>
              <a:ext uri="{FF2B5EF4-FFF2-40B4-BE49-F238E27FC236}">
                <a16:creationId xmlns:a16="http://schemas.microsoft.com/office/drawing/2014/main" id="{A2CC36FA-3B2C-EE55-48E9-85F4D813CE9E}"/>
              </a:ext>
            </a:extLst>
          </p:cNvPr>
          <p:cNvSpPr/>
          <p:nvPr/>
        </p:nvSpPr>
        <p:spPr>
          <a:xfrm>
            <a:off x="2515605" y="2525060"/>
            <a:ext cx="2488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electrostatic forces</a:t>
            </a:r>
          </a:p>
          <a:p>
            <a:r>
              <a:rPr lang="zh-HK" altLang="en-US" sz="20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靜電力</a:t>
            </a:r>
            <a:endParaRPr lang="zh-HK" altLang="en-US" sz="2000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46DAD50-95C1-E0D9-8050-2DCD8DC76614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	Types of forces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力的種類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732FD21-6C12-B5C7-486C-2A0E78DE9417}"/>
              </a:ext>
            </a:extLst>
          </p:cNvPr>
          <p:cNvSpPr/>
          <p:nvPr/>
        </p:nvSpPr>
        <p:spPr>
          <a:xfrm>
            <a:off x="3991420" y="3375448"/>
            <a:ext cx="4829052" cy="280134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687C5BD-06F2-F257-DE85-4611D28CF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196" y="3435969"/>
            <a:ext cx="4246348" cy="2680299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25074AE7-C2CE-D840-0E3D-685B46D3201C}"/>
              </a:ext>
            </a:extLst>
          </p:cNvPr>
          <p:cNvSpPr txBox="1"/>
          <p:nvPr/>
        </p:nvSpPr>
        <p:spPr>
          <a:xfrm>
            <a:off x="150706" y="1127646"/>
            <a:ext cx="85143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A small blackboard is hanging on the wall with chains as shown. Draw a free-body diagram of the blackboard in the space given.</a:t>
            </a:r>
            <a:b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如圖所示，小黑板以兩條鐵鏈懸掛在牆上。在下面的空位繪畫黑板的孤立物體圖。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87C13DD-F921-CC9A-E899-AE8AE2B1C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35970"/>
            <a:ext cx="2880320" cy="2680298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3F20DC69-06AA-BC54-9EB9-6A023C9B90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640" y="280550"/>
            <a:ext cx="5265028" cy="683976"/>
          </a:xfrm>
          <a:prstGeom prst="rect">
            <a:avLst/>
          </a:prstGeom>
        </p:spPr>
      </p:pic>
      <p:sp>
        <p:nvSpPr>
          <p:cNvPr id="9" name="矩形 12">
            <a:extLst>
              <a:ext uri="{FF2B5EF4-FFF2-40B4-BE49-F238E27FC236}">
                <a16:creationId xmlns:a16="http://schemas.microsoft.com/office/drawing/2014/main" id="{BFA79B85-F6AB-C223-93EE-12B3FFECCFD6}"/>
              </a:ext>
            </a:extLst>
          </p:cNvPr>
          <p:cNvSpPr/>
          <p:nvPr/>
        </p:nvSpPr>
        <p:spPr>
          <a:xfrm>
            <a:off x="5580112" y="280550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856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</a:t>
            </a:r>
            <a:endParaRPr lang="en-US" altLang="zh-HK" sz="3600" b="1" dirty="0">
              <a:solidFill>
                <a:srgbClr val="856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2">
            <a:extLst>
              <a:ext uri="{FF2B5EF4-FFF2-40B4-BE49-F238E27FC236}">
                <a16:creationId xmlns:a16="http://schemas.microsoft.com/office/drawing/2014/main" id="{BEF831A9-F61F-7CA6-657B-139DF7DB2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601006"/>
              </p:ext>
            </p:extLst>
          </p:nvPr>
        </p:nvGraphicFramePr>
        <p:xfrm>
          <a:off x="287524" y="2956560"/>
          <a:ext cx="856895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148">
                  <a:extLst>
                    <a:ext uri="{9D8B030D-6E8A-4147-A177-3AD203B41FA5}">
                      <a16:colId xmlns:a16="http://schemas.microsoft.com/office/drawing/2014/main" val="797423116"/>
                    </a:ext>
                  </a:extLst>
                </a:gridCol>
                <a:gridCol w="6221804">
                  <a:extLst>
                    <a:ext uri="{9D8B030D-6E8A-4147-A177-3AD203B41FA5}">
                      <a16:colId xmlns:a16="http://schemas.microsoft.com/office/drawing/2014/main" val="2164149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Force</a:t>
                      </a:r>
                      <a:br>
                        <a:rPr lang="en-US" altLang="zh-HK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zh-HK" alt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力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96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Forces can be classified as </a:t>
                      </a:r>
                      <a:r>
                        <a:rPr lang="en-US" altLang="zh-HK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forces </a:t>
                      </a:r>
                      <a: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US" altLang="zh-HK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non-contact forces</a:t>
                      </a:r>
                      <a: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zh-HK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力可分為</a:t>
                      </a:r>
                      <a:r>
                        <a:rPr lang="zh-HK" alt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接觸力</a:t>
                      </a:r>
                      <a:r>
                        <a:rPr lang="zh-HK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或</a:t>
                      </a:r>
                      <a:r>
                        <a:rPr lang="zh-HK" alt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非接觸力</a:t>
                      </a:r>
                      <a:r>
                        <a:rPr lang="zh-HK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834483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55E691DC-A78C-C21D-85CE-D183A9D18B78}"/>
              </a:ext>
            </a:extLst>
          </p:cNvPr>
          <p:cNvSpPr/>
          <p:nvPr/>
        </p:nvSpPr>
        <p:spPr>
          <a:xfrm>
            <a:off x="143508" y="103243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 key points about </a:t>
            </a:r>
            <a:r>
              <a:rPr kumimoji="0" lang="en-US" altLang="zh-H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force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covered in this section are summarized below:</a:t>
            </a:r>
            <a:b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本節中關於</a:t>
            </a:r>
            <a:r>
              <a:rPr kumimoji="0" lang="zh-HK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力</a:t>
            </a:r>
            <a:r>
              <a:rPr kumimoji="0" lang="zh-HK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的重點總結如下：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6FC30D1-DB98-8188-4DBF-5D1340070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6" y="208206"/>
            <a:ext cx="5325739" cy="750924"/>
          </a:xfrm>
          <a:prstGeom prst="rect">
            <a:avLst/>
          </a:prstGeom>
        </p:spPr>
      </p:pic>
      <p:sp>
        <p:nvSpPr>
          <p:cNvPr id="7" name="矩形 12">
            <a:extLst>
              <a:ext uri="{FF2B5EF4-FFF2-40B4-BE49-F238E27FC236}">
                <a16:creationId xmlns:a16="http://schemas.microsoft.com/office/drawing/2014/main" id="{2C874F48-6DCB-16E6-A33F-CD7E8242C627}"/>
              </a:ext>
            </a:extLst>
          </p:cNvPr>
          <p:cNvSpPr/>
          <p:nvPr/>
        </p:nvSpPr>
        <p:spPr>
          <a:xfrm>
            <a:off x="5738754" y="250005"/>
            <a:ext cx="1425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B979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</p:spTree>
    <p:extLst>
      <p:ext uri="{BB962C8B-B14F-4D97-AF65-F5344CB8AC3E}">
        <p14:creationId xmlns:p14="http://schemas.microsoft.com/office/powerpoint/2010/main" val="26201315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2">
            <a:extLst>
              <a:ext uri="{FF2B5EF4-FFF2-40B4-BE49-F238E27FC236}">
                <a16:creationId xmlns:a16="http://schemas.microsoft.com/office/drawing/2014/main" id="{BEF831A9-F61F-7CA6-657B-139DF7DB2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20429"/>
              </p:ext>
            </p:extLst>
          </p:nvPr>
        </p:nvGraphicFramePr>
        <p:xfrm>
          <a:off x="287524" y="1340768"/>
          <a:ext cx="856895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148">
                  <a:extLst>
                    <a:ext uri="{9D8B030D-6E8A-4147-A177-3AD203B41FA5}">
                      <a16:colId xmlns:a16="http://schemas.microsoft.com/office/drawing/2014/main" val="797423116"/>
                    </a:ext>
                  </a:extLst>
                </a:gridCol>
                <a:gridCol w="6221804">
                  <a:extLst>
                    <a:ext uri="{9D8B030D-6E8A-4147-A177-3AD203B41FA5}">
                      <a16:colId xmlns:a16="http://schemas.microsoft.com/office/drawing/2014/main" val="2164149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force</a:t>
                      </a:r>
                      <a:br>
                        <a:rPr lang="en-US" altLang="zh-HK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zh-HK" alt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接觸力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96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acts on an object through direct contact only.</a:t>
                      </a:r>
                      <a:b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zh-HK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一個物體對另一個物體施力時兩者要互相接觸。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756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Non-contact force</a:t>
                      </a:r>
                      <a:br>
                        <a:rPr lang="en-US" altLang="zh-HK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zh-HK" alt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非接觸力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96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can act on an object without direct contact.</a:t>
                      </a:r>
                      <a:b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zh-HK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一個物體對另一個物體施力時兩者無須互相接觸。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140417"/>
                  </a:ext>
                </a:extLst>
              </a:tr>
            </a:tbl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836B2C07-82C8-8616-0C25-6F7CFF2E8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6" y="208206"/>
            <a:ext cx="5325739" cy="750924"/>
          </a:xfrm>
          <a:prstGeom prst="rect">
            <a:avLst/>
          </a:prstGeom>
        </p:spPr>
      </p:pic>
      <p:sp>
        <p:nvSpPr>
          <p:cNvPr id="7" name="矩形 12">
            <a:extLst>
              <a:ext uri="{FF2B5EF4-FFF2-40B4-BE49-F238E27FC236}">
                <a16:creationId xmlns:a16="http://schemas.microsoft.com/office/drawing/2014/main" id="{D069AF72-C930-C429-0562-141374A40CDD}"/>
              </a:ext>
            </a:extLst>
          </p:cNvPr>
          <p:cNvSpPr/>
          <p:nvPr/>
        </p:nvSpPr>
        <p:spPr>
          <a:xfrm>
            <a:off x="5738754" y="250005"/>
            <a:ext cx="1425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B979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</p:spTree>
    <p:extLst>
      <p:ext uri="{BB962C8B-B14F-4D97-AF65-F5344CB8AC3E}">
        <p14:creationId xmlns:p14="http://schemas.microsoft.com/office/powerpoint/2010/main" val="2444021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2">
            <a:extLst>
              <a:ext uri="{FF2B5EF4-FFF2-40B4-BE49-F238E27FC236}">
                <a16:creationId xmlns:a16="http://schemas.microsoft.com/office/drawing/2014/main" id="{BEF831A9-F61F-7CA6-657B-139DF7DB2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264771"/>
              </p:ext>
            </p:extLst>
          </p:nvPr>
        </p:nvGraphicFramePr>
        <p:xfrm>
          <a:off x="287524" y="1196752"/>
          <a:ext cx="856895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148">
                  <a:extLst>
                    <a:ext uri="{9D8B030D-6E8A-4147-A177-3AD203B41FA5}">
                      <a16:colId xmlns:a16="http://schemas.microsoft.com/office/drawing/2014/main" val="797423116"/>
                    </a:ext>
                  </a:extLst>
                </a:gridCol>
                <a:gridCol w="6221804">
                  <a:extLst>
                    <a:ext uri="{9D8B030D-6E8A-4147-A177-3AD203B41FA5}">
                      <a16:colId xmlns:a16="http://schemas.microsoft.com/office/drawing/2014/main" val="2164149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Balanced forces</a:t>
                      </a:r>
                      <a:br>
                        <a:rPr lang="en-US" altLang="zh-HK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zh-HK" alt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平衡力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96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all forces acting on an object cancel each other out, the forces are balanced. </a:t>
                      </a:r>
                      <a:b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object is at rest or in uniform motion, i.e. it is moving at a constant speed in one direction.</a:t>
                      </a:r>
                      <a:b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zh-HK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如果所有施於物體的力互相抵消，即這些力互相平衡，物體便會保持靜止或作勻速運動，即以恆速率移動且移動方向不變。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09914"/>
                  </a:ext>
                </a:extLst>
              </a:tr>
            </a:tbl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C1C2BA16-F4B8-E8DC-473E-7C121E23E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6" y="208206"/>
            <a:ext cx="5325739" cy="750924"/>
          </a:xfrm>
          <a:prstGeom prst="rect">
            <a:avLst/>
          </a:prstGeom>
        </p:spPr>
      </p:pic>
      <p:sp>
        <p:nvSpPr>
          <p:cNvPr id="7" name="矩形 12">
            <a:extLst>
              <a:ext uri="{FF2B5EF4-FFF2-40B4-BE49-F238E27FC236}">
                <a16:creationId xmlns:a16="http://schemas.microsoft.com/office/drawing/2014/main" id="{1B44A010-94EC-9D07-4AEC-99175908AF0F}"/>
              </a:ext>
            </a:extLst>
          </p:cNvPr>
          <p:cNvSpPr/>
          <p:nvPr/>
        </p:nvSpPr>
        <p:spPr>
          <a:xfrm>
            <a:off x="5738754" y="250005"/>
            <a:ext cx="1425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B979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</p:spTree>
    <p:extLst>
      <p:ext uri="{BB962C8B-B14F-4D97-AF65-F5344CB8AC3E}">
        <p14:creationId xmlns:p14="http://schemas.microsoft.com/office/powerpoint/2010/main" val="30654336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2">
            <a:extLst>
              <a:ext uri="{FF2B5EF4-FFF2-40B4-BE49-F238E27FC236}">
                <a16:creationId xmlns:a16="http://schemas.microsoft.com/office/drawing/2014/main" id="{BEF831A9-F61F-7CA6-657B-139DF7DB2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64145"/>
              </p:ext>
            </p:extLst>
          </p:nvPr>
        </p:nvGraphicFramePr>
        <p:xfrm>
          <a:off x="287524" y="1196752"/>
          <a:ext cx="856895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148">
                  <a:extLst>
                    <a:ext uri="{9D8B030D-6E8A-4147-A177-3AD203B41FA5}">
                      <a16:colId xmlns:a16="http://schemas.microsoft.com/office/drawing/2014/main" val="797423116"/>
                    </a:ext>
                  </a:extLst>
                </a:gridCol>
                <a:gridCol w="6221804">
                  <a:extLst>
                    <a:ext uri="{9D8B030D-6E8A-4147-A177-3AD203B41FA5}">
                      <a16:colId xmlns:a16="http://schemas.microsoft.com/office/drawing/2014/main" val="2164149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Unbalanced forces</a:t>
                      </a:r>
                      <a:br>
                        <a:rPr lang="en-US" altLang="zh-HK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zh-HK" alt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不平衡力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96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all forces acting on an object cannot cancel each other out, the forces are unbalanced. </a:t>
                      </a:r>
                      <a:b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object is in non-uniform motion, i.e. its speed and/or direction of motion changes.</a:t>
                      </a:r>
                      <a:b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zh-HK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如果所有施於物體的力不能互相抵消，即這些力不平衡，物體便會作非勻速運動，即速率和移動方向至少任何一項會改變。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474157"/>
                  </a:ext>
                </a:extLst>
              </a:tr>
            </a:tbl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439F2DF6-50FA-EB92-A575-947705847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6" y="208206"/>
            <a:ext cx="5325739" cy="750924"/>
          </a:xfrm>
          <a:prstGeom prst="rect">
            <a:avLst/>
          </a:prstGeom>
        </p:spPr>
      </p:pic>
      <p:sp>
        <p:nvSpPr>
          <p:cNvPr id="7" name="矩形 12">
            <a:extLst>
              <a:ext uri="{FF2B5EF4-FFF2-40B4-BE49-F238E27FC236}">
                <a16:creationId xmlns:a16="http://schemas.microsoft.com/office/drawing/2014/main" id="{27A15AB5-9840-2F0F-2475-09C2C8580FFC}"/>
              </a:ext>
            </a:extLst>
          </p:cNvPr>
          <p:cNvSpPr/>
          <p:nvPr/>
        </p:nvSpPr>
        <p:spPr>
          <a:xfrm>
            <a:off x="5738754" y="250005"/>
            <a:ext cx="1425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B979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</p:spTree>
    <p:extLst>
      <p:ext uri="{BB962C8B-B14F-4D97-AF65-F5344CB8AC3E}">
        <p14:creationId xmlns:p14="http://schemas.microsoft.com/office/powerpoint/2010/main" val="1139393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2">
            <a:extLst>
              <a:ext uri="{FF2B5EF4-FFF2-40B4-BE49-F238E27FC236}">
                <a16:creationId xmlns:a16="http://schemas.microsoft.com/office/drawing/2014/main" id="{BEF831A9-F61F-7CA6-657B-139DF7DB2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606941"/>
              </p:ext>
            </p:extLst>
          </p:nvPr>
        </p:nvGraphicFramePr>
        <p:xfrm>
          <a:off x="287524" y="1196752"/>
          <a:ext cx="856895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148">
                  <a:extLst>
                    <a:ext uri="{9D8B030D-6E8A-4147-A177-3AD203B41FA5}">
                      <a16:colId xmlns:a16="http://schemas.microsoft.com/office/drawing/2014/main" val="797423116"/>
                    </a:ext>
                  </a:extLst>
                </a:gridCol>
                <a:gridCol w="6221804">
                  <a:extLst>
                    <a:ext uri="{9D8B030D-6E8A-4147-A177-3AD203B41FA5}">
                      <a16:colId xmlns:a16="http://schemas.microsoft.com/office/drawing/2014/main" val="2164149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Free-body diagram</a:t>
                      </a:r>
                      <a:br>
                        <a:rPr lang="en-US" altLang="zh-HK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zh-HK" alt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孤立物體圖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96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is a diagram showing all the forces acting on an object. </a:t>
                      </a:r>
                      <a:b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can help determine if the forces are balanced or not.</a:t>
                      </a:r>
                      <a:br>
                        <a:rPr lang="en-US" altLang="zh-HK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zh-HK" alt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它顯示所有施於同一物體的力，可用來判斷這些力是否 互相平衡。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85620"/>
                  </a:ext>
                </a:extLst>
              </a:tr>
            </a:tbl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823761BC-B205-C021-CB71-61865D9A4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6" y="208206"/>
            <a:ext cx="5325739" cy="750924"/>
          </a:xfrm>
          <a:prstGeom prst="rect">
            <a:avLst/>
          </a:prstGeom>
        </p:spPr>
      </p:pic>
      <p:sp>
        <p:nvSpPr>
          <p:cNvPr id="7" name="矩形 12">
            <a:extLst>
              <a:ext uri="{FF2B5EF4-FFF2-40B4-BE49-F238E27FC236}">
                <a16:creationId xmlns:a16="http://schemas.microsoft.com/office/drawing/2014/main" id="{575C007F-EBE8-9126-56D7-0AEEDBB19A82}"/>
              </a:ext>
            </a:extLst>
          </p:cNvPr>
          <p:cNvSpPr/>
          <p:nvPr/>
        </p:nvSpPr>
        <p:spPr>
          <a:xfrm>
            <a:off x="5738754" y="250005"/>
            <a:ext cx="1425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B979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</p:spTree>
    <p:extLst>
      <p:ext uri="{BB962C8B-B14F-4D97-AF65-F5344CB8AC3E}">
        <p14:creationId xmlns:p14="http://schemas.microsoft.com/office/powerpoint/2010/main" val="13442245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6">
            <a:extLst>
              <a:ext uri="{FF2B5EF4-FFF2-40B4-BE49-F238E27FC236}">
                <a16:creationId xmlns:a16="http://schemas.microsoft.com/office/drawing/2014/main" id="{FB74B843-8783-B23E-250A-26BF8BE85D7E}"/>
              </a:ext>
            </a:extLst>
          </p:cNvPr>
          <p:cNvSpPr txBox="1"/>
          <p:nvPr/>
        </p:nvSpPr>
        <p:spPr>
          <a:xfrm>
            <a:off x="7164288" y="5733256"/>
            <a:ext cx="1797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p. 194</a:t>
            </a:r>
          </a:p>
        </p:txBody>
      </p:sp>
      <p:sp>
        <p:nvSpPr>
          <p:cNvPr id="14" name="文字方塊 10">
            <a:extLst>
              <a:ext uri="{FF2B5EF4-FFF2-40B4-BE49-F238E27FC236}">
                <a16:creationId xmlns:a16="http://schemas.microsoft.com/office/drawing/2014/main" id="{6A1A316E-FC9A-3340-CB67-0FEFF7658613}"/>
              </a:ext>
            </a:extLst>
          </p:cNvPr>
          <p:cNvSpPr txBox="1"/>
          <p:nvPr/>
        </p:nvSpPr>
        <p:spPr>
          <a:xfrm>
            <a:off x="467542" y="303003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en-US" altLang="zh-HK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Unbalanced. (1)</a:t>
            </a:r>
          </a:p>
          <a:p>
            <a:pPr marL="442913" indent="-442913"/>
            <a:r>
              <a:rPr lang="zh-HK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不平衡力。</a:t>
            </a:r>
            <a:r>
              <a:rPr lang="en-US" altLang="zh-HK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kumimoji="0" lang="zh-HK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BF6F6895-66FD-EB8E-276B-4C97E8D26573}"/>
              </a:ext>
            </a:extLst>
          </p:cNvPr>
          <p:cNvSpPr/>
          <p:nvPr/>
        </p:nvSpPr>
        <p:spPr>
          <a:xfrm>
            <a:off x="107502" y="112549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An object is moving faster and faster. Are the forces acting on it balanced or unbalanced?	(1 mark)</a:t>
            </a:r>
            <a:b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某物體移動得愈來愈快。所有施於它的力是平衡力還是不平衡力？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（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分）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F26BD47-CF2F-442A-B763-1F1AD9B23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905"/>
            <a:ext cx="5256466" cy="698276"/>
          </a:xfrm>
          <a:prstGeom prst="rect">
            <a:avLst/>
          </a:prstGeom>
        </p:spPr>
      </p:pic>
      <p:sp>
        <p:nvSpPr>
          <p:cNvPr id="9" name="矩形 12">
            <a:extLst>
              <a:ext uri="{FF2B5EF4-FFF2-40B4-BE49-F238E27FC236}">
                <a16:creationId xmlns:a16="http://schemas.microsoft.com/office/drawing/2014/main" id="{3541599B-EF35-1FA1-EEC5-985E0D5C1CDC}"/>
              </a:ext>
            </a:extLst>
          </p:cNvPr>
          <p:cNvSpPr/>
          <p:nvPr/>
        </p:nvSpPr>
        <p:spPr>
          <a:xfrm>
            <a:off x="5493644" y="250005"/>
            <a:ext cx="1382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B979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11" name="Rectangle: Rounded Corners 26">
            <a:extLst>
              <a:ext uri="{FF2B5EF4-FFF2-40B4-BE49-F238E27FC236}">
                <a16:creationId xmlns:a16="http://schemas.microsoft.com/office/drawing/2014/main" id="{7C0416B8-4AA2-2E3F-D05D-2F51CC33C795}"/>
              </a:ext>
            </a:extLst>
          </p:cNvPr>
          <p:cNvSpPr/>
          <p:nvPr/>
        </p:nvSpPr>
        <p:spPr>
          <a:xfrm>
            <a:off x="7524328" y="269448"/>
            <a:ext cx="1512168" cy="396005"/>
          </a:xfrm>
          <a:prstGeom prst="roundRect">
            <a:avLst/>
          </a:prstGeom>
          <a:solidFill>
            <a:srgbClr val="BE9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b="1" dirty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  <a:endParaRPr lang="zh-TW" altLang="en-US" sz="2400" b="1" dirty="0"/>
          </a:p>
        </p:txBody>
      </p:sp>
      <p:sp>
        <p:nvSpPr>
          <p:cNvPr id="12" name="Rectangle: Rounded Corners 27">
            <a:extLst>
              <a:ext uri="{FF2B5EF4-FFF2-40B4-BE49-F238E27FC236}">
                <a16:creationId xmlns:a16="http://schemas.microsoft.com/office/drawing/2014/main" id="{DB9AFD09-EE24-0A22-F795-A7FEFC5CDC2B}"/>
              </a:ext>
            </a:extLst>
          </p:cNvPr>
          <p:cNvSpPr/>
          <p:nvPr/>
        </p:nvSpPr>
        <p:spPr>
          <a:xfrm>
            <a:off x="7524328" y="715132"/>
            <a:ext cx="1512168" cy="396005"/>
          </a:xfrm>
          <a:prstGeom prst="roundRect">
            <a:avLst/>
          </a:prstGeom>
          <a:solidFill>
            <a:srgbClr val="BE9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程度</a:t>
            </a:r>
            <a:r>
              <a:rPr lang="en-US" altLang="zh-HK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HK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70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6">
            <a:extLst>
              <a:ext uri="{FF2B5EF4-FFF2-40B4-BE49-F238E27FC236}">
                <a16:creationId xmlns:a16="http://schemas.microsoft.com/office/drawing/2014/main" id="{FB74B843-8783-B23E-250A-26BF8BE85D7E}"/>
              </a:ext>
            </a:extLst>
          </p:cNvPr>
          <p:cNvSpPr txBox="1"/>
          <p:nvPr/>
        </p:nvSpPr>
        <p:spPr>
          <a:xfrm>
            <a:off x="7164288" y="5733256"/>
            <a:ext cx="1797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p. 195</a:t>
            </a: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BF6F6895-66FD-EB8E-276B-4C97E8D26573}"/>
              </a:ext>
            </a:extLst>
          </p:cNvPr>
          <p:cNvSpPr/>
          <p:nvPr/>
        </p:nvSpPr>
        <p:spPr>
          <a:xfrm>
            <a:off x="107502" y="112549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Determine whether the forces acting on the box are balanced or unbalanced in each case. 	(3 marks)</a:t>
            </a:r>
            <a:b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在下列每種情況下，施於箱子的兩道力是平衡力還是不平衡力？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（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分）</a:t>
            </a: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B5710A95-4844-FC30-48AA-538F19B2C950}"/>
              </a:ext>
            </a:extLst>
          </p:cNvPr>
          <p:cNvSpPr/>
          <p:nvPr/>
        </p:nvSpPr>
        <p:spPr>
          <a:xfrm>
            <a:off x="467544" y="269515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</a:t>
            </a:r>
            <a:endParaRPr kumimoji="0" lang="zh-HK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2112917-B1FC-45D0-7774-C5BBFCFF1F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9951"/>
            <a:ext cx="1250290" cy="2073834"/>
          </a:xfrm>
          <a:prstGeom prst="rect">
            <a:avLst/>
          </a:prstGeom>
        </p:spPr>
      </p:pic>
      <p:sp>
        <p:nvSpPr>
          <p:cNvPr id="13" name="矩形 3">
            <a:extLst>
              <a:ext uri="{FF2B5EF4-FFF2-40B4-BE49-F238E27FC236}">
                <a16:creationId xmlns:a16="http://schemas.microsoft.com/office/drawing/2014/main" id="{773449CC-8430-C2BF-BE47-6D3701DF82D9}"/>
              </a:ext>
            </a:extLst>
          </p:cNvPr>
          <p:cNvSpPr/>
          <p:nvPr/>
        </p:nvSpPr>
        <p:spPr>
          <a:xfrm>
            <a:off x="1835696" y="2930345"/>
            <a:ext cx="938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10 N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20A6C97E-3B02-3E72-E6D5-EB04AAF4B345}"/>
              </a:ext>
            </a:extLst>
          </p:cNvPr>
          <p:cNvSpPr/>
          <p:nvPr/>
        </p:nvSpPr>
        <p:spPr>
          <a:xfrm>
            <a:off x="1979712" y="5247518"/>
            <a:ext cx="938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10 N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字方塊 10">
            <a:extLst>
              <a:ext uri="{FF2B5EF4-FFF2-40B4-BE49-F238E27FC236}">
                <a16:creationId xmlns:a16="http://schemas.microsoft.com/office/drawing/2014/main" id="{1C5FC358-BEC1-4717-3D15-39A5B118374C}"/>
              </a:ext>
            </a:extLst>
          </p:cNvPr>
          <p:cNvSpPr txBox="1"/>
          <p:nvPr/>
        </p:nvSpPr>
        <p:spPr>
          <a:xfrm>
            <a:off x="5940152" y="2846437"/>
            <a:ext cx="2880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0" indent="-442913"/>
            <a:r>
              <a:rPr lang="en-US" altLang="zh-HK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Balanced. (1)</a:t>
            </a:r>
          </a:p>
          <a:p>
            <a:pPr marL="442913" indent="-442913"/>
            <a:r>
              <a:rPr lang="zh-HK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平衡力。 </a:t>
            </a:r>
            <a:r>
              <a:rPr lang="en-US" altLang="zh-HK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zh-HK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0A16D54-43E5-2241-430E-87D53814C0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905"/>
            <a:ext cx="5256466" cy="698276"/>
          </a:xfrm>
          <a:prstGeom prst="rect">
            <a:avLst/>
          </a:prstGeom>
        </p:spPr>
      </p:pic>
      <p:sp>
        <p:nvSpPr>
          <p:cNvPr id="14" name="矩形 12">
            <a:extLst>
              <a:ext uri="{FF2B5EF4-FFF2-40B4-BE49-F238E27FC236}">
                <a16:creationId xmlns:a16="http://schemas.microsoft.com/office/drawing/2014/main" id="{8516AE3E-DA3A-71DB-6901-FCAC7898D769}"/>
              </a:ext>
            </a:extLst>
          </p:cNvPr>
          <p:cNvSpPr/>
          <p:nvPr/>
        </p:nvSpPr>
        <p:spPr>
          <a:xfrm>
            <a:off x="5493644" y="250005"/>
            <a:ext cx="1382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B979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16" name="Rectangle: Rounded Corners 26">
            <a:extLst>
              <a:ext uri="{FF2B5EF4-FFF2-40B4-BE49-F238E27FC236}">
                <a16:creationId xmlns:a16="http://schemas.microsoft.com/office/drawing/2014/main" id="{11C25C42-5C5F-A52A-A5A8-A20D9D8FABE7}"/>
              </a:ext>
            </a:extLst>
          </p:cNvPr>
          <p:cNvSpPr/>
          <p:nvPr/>
        </p:nvSpPr>
        <p:spPr>
          <a:xfrm>
            <a:off x="7524328" y="269448"/>
            <a:ext cx="1512168" cy="396005"/>
          </a:xfrm>
          <a:prstGeom prst="roundRect">
            <a:avLst/>
          </a:prstGeom>
          <a:solidFill>
            <a:srgbClr val="BE9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b="1" dirty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  <a:endParaRPr lang="zh-TW" altLang="en-US" sz="2400" b="1" dirty="0"/>
          </a:p>
        </p:txBody>
      </p:sp>
      <p:sp>
        <p:nvSpPr>
          <p:cNvPr id="21" name="Rectangle: Rounded Corners 27">
            <a:extLst>
              <a:ext uri="{FF2B5EF4-FFF2-40B4-BE49-F238E27FC236}">
                <a16:creationId xmlns:a16="http://schemas.microsoft.com/office/drawing/2014/main" id="{49E6C27B-6135-B783-6694-23BE211B9194}"/>
              </a:ext>
            </a:extLst>
          </p:cNvPr>
          <p:cNvSpPr/>
          <p:nvPr/>
        </p:nvSpPr>
        <p:spPr>
          <a:xfrm>
            <a:off x="7524328" y="715132"/>
            <a:ext cx="1512168" cy="396005"/>
          </a:xfrm>
          <a:prstGeom prst="roundRect">
            <a:avLst/>
          </a:prstGeom>
          <a:solidFill>
            <a:srgbClr val="BE9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程度</a:t>
            </a:r>
            <a:r>
              <a:rPr lang="en-US" altLang="zh-HK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HK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787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6">
            <a:extLst>
              <a:ext uri="{FF2B5EF4-FFF2-40B4-BE49-F238E27FC236}">
                <a16:creationId xmlns:a16="http://schemas.microsoft.com/office/drawing/2014/main" id="{FB74B843-8783-B23E-250A-26BF8BE85D7E}"/>
              </a:ext>
            </a:extLst>
          </p:cNvPr>
          <p:cNvSpPr txBox="1"/>
          <p:nvPr/>
        </p:nvSpPr>
        <p:spPr>
          <a:xfrm>
            <a:off x="7164288" y="5733256"/>
            <a:ext cx="1797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p. 195</a:t>
            </a:r>
          </a:p>
        </p:txBody>
      </p:sp>
      <p:sp>
        <p:nvSpPr>
          <p:cNvPr id="13" name="矩形 3">
            <a:extLst>
              <a:ext uri="{FF2B5EF4-FFF2-40B4-BE49-F238E27FC236}">
                <a16:creationId xmlns:a16="http://schemas.microsoft.com/office/drawing/2014/main" id="{773449CC-8430-C2BF-BE47-6D3701DF82D9}"/>
              </a:ext>
            </a:extLst>
          </p:cNvPr>
          <p:cNvSpPr/>
          <p:nvPr/>
        </p:nvSpPr>
        <p:spPr>
          <a:xfrm>
            <a:off x="868866" y="3233928"/>
            <a:ext cx="938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10 N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字方塊 10">
            <a:extLst>
              <a:ext uri="{FF2B5EF4-FFF2-40B4-BE49-F238E27FC236}">
                <a16:creationId xmlns:a16="http://schemas.microsoft.com/office/drawing/2014/main" id="{17D84966-61BD-ADC9-94AF-720378C91585}"/>
              </a:ext>
            </a:extLst>
          </p:cNvPr>
          <p:cNvSpPr txBox="1"/>
          <p:nvPr/>
        </p:nvSpPr>
        <p:spPr>
          <a:xfrm>
            <a:off x="5940152" y="3233928"/>
            <a:ext cx="2880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0" indent="-442913"/>
            <a:r>
              <a:rPr lang="en-US" altLang="zh-HK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Unbalanced. (1)</a:t>
            </a:r>
          </a:p>
          <a:p>
            <a:pPr marL="442913" indent="-442913"/>
            <a:r>
              <a:rPr lang="zh-HK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不平衡力。 </a:t>
            </a:r>
            <a:r>
              <a:rPr lang="en-US" altLang="zh-HK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zh-HK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268DE6D-65AC-90E1-D294-3542776A5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30" y="2908197"/>
            <a:ext cx="3019313" cy="1258672"/>
          </a:xfrm>
          <a:prstGeom prst="rect">
            <a:avLst/>
          </a:prstGeom>
        </p:spPr>
      </p:pic>
      <p:sp>
        <p:nvSpPr>
          <p:cNvPr id="19" name="矩形 3">
            <a:extLst>
              <a:ext uri="{FF2B5EF4-FFF2-40B4-BE49-F238E27FC236}">
                <a16:creationId xmlns:a16="http://schemas.microsoft.com/office/drawing/2014/main" id="{BFFCEF90-52E3-AD0F-B345-32C3D84D0507}"/>
              </a:ext>
            </a:extLst>
          </p:cNvPr>
          <p:cNvSpPr/>
          <p:nvPr/>
        </p:nvSpPr>
        <p:spPr>
          <a:xfrm>
            <a:off x="4630375" y="3233928"/>
            <a:ext cx="938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6 N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4D2954E7-98F6-9BFF-8D72-1DD36A954893}"/>
              </a:ext>
            </a:extLst>
          </p:cNvPr>
          <p:cNvSpPr/>
          <p:nvPr/>
        </p:nvSpPr>
        <p:spPr>
          <a:xfrm>
            <a:off x="107502" y="112549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Determine whether the forces acting on the box are balanced or unbalanced in each case. 	(3 marks)</a:t>
            </a:r>
            <a:b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在下列每種情況下，施於箱子的兩道力是平衡力還是不平衡力？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（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分）</a:t>
            </a:r>
          </a:p>
        </p:txBody>
      </p:sp>
      <p:sp>
        <p:nvSpPr>
          <p:cNvPr id="14" name="矩形 1">
            <a:extLst>
              <a:ext uri="{FF2B5EF4-FFF2-40B4-BE49-F238E27FC236}">
                <a16:creationId xmlns:a16="http://schemas.microsoft.com/office/drawing/2014/main" id="{13DEC774-9F3B-B3A3-F4DB-BC879F35B4C9}"/>
              </a:ext>
            </a:extLst>
          </p:cNvPr>
          <p:cNvSpPr/>
          <p:nvPr/>
        </p:nvSpPr>
        <p:spPr>
          <a:xfrm>
            <a:off x="467544" y="269515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b</a:t>
            </a:r>
            <a:endParaRPr kumimoji="0" lang="zh-HK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10BFAD90-C231-52B9-A9FC-9432E8CB5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905"/>
            <a:ext cx="5256466" cy="698276"/>
          </a:xfrm>
          <a:prstGeom prst="rect">
            <a:avLst/>
          </a:prstGeom>
        </p:spPr>
      </p:pic>
      <p:sp>
        <p:nvSpPr>
          <p:cNvPr id="21" name="矩形 12">
            <a:extLst>
              <a:ext uri="{FF2B5EF4-FFF2-40B4-BE49-F238E27FC236}">
                <a16:creationId xmlns:a16="http://schemas.microsoft.com/office/drawing/2014/main" id="{8C08904A-CDBC-D66E-5DFA-10E53C501204}"/>
              </a:ext>
            </a:extLst>
          </p:cNvPr>
          <p:cNvSpPr/>
          <p:nvPr/>
        </p:nvSpPr>
        <p:spPr>
          <a:xfrm>
            <a:off x="5493644" y="250005"/>
            <a:ext cx="1382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B979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22" name="Rectangle: Rounded Corners 26">
            <a:extLst>
              <a:ext uri="{FF2B5EF4-FFF2-40B4-BE49-F238E27FC236}">
                <a16:creationId xmlns:a16="http://schemas.microsoft.com/office/drawing/2014/main" id="{93BE3BCE-CD58-E793-0753-DBDE5DB6C979}"/>
              </a:ext>
            </a:extLst>
          </p:cNvPr>
          <p:cNvSpPr/>
          <p:nvPr/>
        </p:nvSpPr>
        <p:spPr>
          <a:xfrm>
            <a:off x="7524328" y="269448"/>
            <a:ext cx="1512168" cy="396005"/>
          </a:xfrm>
          <a:prstGeom prst="roundRect">
            <a:avLst/>
          </a:prstGeom>
          <a:solidFill>
            <a:srgbClr val="BE9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b="1" dirty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  <a:endParaRPr lang="zh-TW" altLang="en-US" sz="2400" b="1" dirty="0"/>
          </a:p>
        </p:txBody>
      </p:sp>
      <p:sp>
        <p:nvSpPr>
          <p:cNvPr id="23" name="Rectangle: Rounded Corners 27">
            <a:extLst>
              <a:ext uri="{FF2B5EF4-FFF2-40B4-BE49-F238E27FC236}">
                <a16:creationId xmlns:a16="http://schemas.microsoft.com/office/drawing/2014/main" id="{B98E7183-5FFE-976C-8563-E559B0E049DF}"/>
              </a:ext>
            </a:extLst>
          </p:cNvPr>
          <p:cNvSpPr/>
          <p:nvPr/>
        </p:nvSpPr>
        <p:spPr>
          <a:xfrm>
            <a:off x="7524328" y="715132"/>
            <a:ext cx="1512168" cy="396005"/>
          </a:xfrm>
          <a:prstGeom prst="roundRect">
            <a:avLst/>
          </a:prstGeom>
          <a:solidFill>
            <a:srgbClr val="BE9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程度</a:t>
            </a:r>
            <a:r>
              <a:rPr lang="en-US" altLang="zh-HK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HK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991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6">
            <a:extLst>
              <a:ext uri="{FF2B5EF4-FFF2-40B4-BE49-F238E27FC236}">
                <a16:creationId xmlns:a16="http://schemas.microsoft.com/office/drawing/2014/main" id="{FB74B843-8783-B23E-250A-26BF8BE85D7E}"/>
              </a:ext>
            </a:extLst>
          </p:cNvPr>
          <p:cNvSpPr txBox="1"/>
          <p:nvPr/>
        </p:nvSpPr>
        <p:spPr>
          <a:xfrm>
            <a:off x="7164288" y="5733256"/>
            <a:ext cx="1797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p. 195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93C7D8F-2884-19C9-9054-5EBDA13280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26" y="3030033"/>
            <a:ext cx="1250290" cy="2958364"/>
          </a:xfrm>
          <a:prstGeom prst="rect">
            <a:avLst/>
          </a:prstGeom>
        </p:spPr>
      </p:pic>
      <p:sp>
        <p:nvSpPr>
          <p:cNvPr id="13" name="矩形 3">
            <a:extLst>
              <a:ext uri="{FF2B5EF4-FFF2-40B4-BE49-F238E27FC236}">
                <a16:creationId xmlns:a16="http://schemas.microsoft.com/office/drawing/2014/main" id="{773449CC-8430-C2BF-BE47-6D3701DF82D9}"/>
              </a:ext>
            </a:extLst>
          </p:cNvPr>
          <p:cNvSpPr/>
          <p:nvPr/>
        </p:nvSpPr>
        <p:spPr>
          <a:xfrm>
            <a:off x="1835696" y="2581229"/>
            <a:ext cx="938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10 N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20A6C97E-3B02-3E72-E6D5-EB04AAF4B345}"/>
              </a:ext>
            </a:extLst>
          </p:cNvPr>
          <p:cNvSpPr/>
          <p:nvPr/>
        </p:nvSpPr>
        <p:spPr>
          <a:xfrm>
            <a:off x="1835696" y="5773984"/>
            <a:ext cx="938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5 N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字方塊 10">
            <a:extLst>
              <a:ext uri="{FF2B5EF4-FFF2-40B4-BE49-F238E27FC236}">
                <a16:creationId xmlns:a16="http://schemas.microsoft.com/office/drawing/2014/main" id="{1C5FC358-BEC1-4717-3D15-39A5B118374C}"/>
              </a:ext>
            </a:extLst>
          </p:cNvPr>
          <p:cNvSpPr txBox="1"/>
          <p:nvPr/>
        </p:nvSpPr>
        <p:spPr>
          <a:xfrm>
            <a:off x="5940152" y="2904869"/>
            <a:ext cx="2880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0" indent="-442913"/>
            <a:r>
              <a:rPr lang="en-US" altLang="zh-HK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Unbalanced. (1)</a:t>
            </a:r>
          </a:p>
          <a:p>
            <a:pPr marL="442913" indent="-442913"/>
            <a:r>
              <a:rPr lang="zh-HK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不平衡力。 </a:t>
            </a:r>
            <a:r>
              <a:rPr lang="en-US" altLang="zh-HK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zh-HK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A1E2D1C6-2241-28F3-4F3D-A3A7821418F5}"/>
              </a:ext>
            </a:extLst>
          </p:cNvPr>
          <p:cNvSpPr/>
          <p:nvPr/>
        </p:nvSpPr>
        <p:spPr>
          <a:xfrm>
            <a:off x="107502" y="112549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Determine whether the forces acting on the box are balanced or unbalanced in each case. 	(3 marks)</a:t>
            </a:r>
            <a:b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在下列每種情況下，施於箱子的兩道力是平衡力還是不平衡力？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（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分）</a:t>
            </a:r>
          </a:p>
        </p:txBody>
      </p:sp>
      <p:sp>
        <p:nvSpPr>
          <p:cNvPr id="14" name="矩形 1">
            <a:extLst>
              <a:ext uri="{FF2B5EF4-FFF2-40B4-BE49-F238E27FC236}">
                <a16:creationId xmlns:a16="http://schemas.microsoft.com/office/drawing/2014/main" id="{DE3EC827-BBBD-58FD-AAE2-09DDEFA6B270}"/>
              </a:ext>
            </a:extLst>
          </p:cNvPr>
          <p:cNvSpPr/>
          <p:nvPr/>
        </p:nvSpPr>
        <p:spPr>
          <a:xfrm>
            <a:off x="467544" y="269515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</a:t>
            </a:r>
            <a:endParaRPr kumimoji="0" lang="zh-HK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14A61981-7A99-C035-5613-4E3AF65FC3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905"/>
            <a:ext cx="5256466" cy="698276"/>
          </a:xfrm>
          <a:prstGeom prst="rect">
            <a:avLst/>
          </a:prstGeom>
        </p:spPr>
      </p:pic>
      <p:sp>
        <p:nvSpPr>
          <p:cNvPr id="21" name="矩形 12">
            <a:extLst>
              <a:ext uri="{FF2B5EF4-FFF2-40B4-BE49-F238E27FC236}">
                <a16:creationId xmlns:a16="http://schemas.microsoft.com/office/drawing/2014/main" id="{B0F6FA3D-0BED-9753-047A-FE500D8E1601}"/>
              </a:ext>
            </a:extLst>
          </p:cNvPr>
          <p:cNvSpPr/>
          <p:nvPr/>
        </p:nvSpPr>
        <p:spPr>
          <a:xfrm>
            <a:off x="5493644" y="250005"/>
            <a:ext cx="1382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B979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22" name="Rectangle: Rounded Corners 26">
            <a:extLst>
              <a:ext uri="{FF2B5EF4-FFF2-40B4-BE49-F238E27FC236}">
                <a16:creationId xmlns:a16="http://schemas.microsoft.com/office/drawing/2014/main" id="{D7724EEA-7292-0E25-EFCC-3B3061712FBE}"/>
              </a:ext>
            </a:extLst>
          </p:cNvPr>
          <p:cNvSpPr/>
          <p:nvPr/>
        </p:nvSpPr>
        <p:spPr>
          <a:xfrm>
            <a:off x="7524328" y="269448"/>
            <a:ext cx="1512168" cy="396005"/>
          </a:xfrm>
          <a:prstGeom prst="roundRect">
            <a:avLst/>
          </a:prstGeom>
          <a:solidFill>
            <a:srgbClr val="BE9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b="1" dirty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  <a:endParaRPr lang="zh-TW" altLang="en-US" sz="2400" b="1" dirty="0"/>
          </a:p>
        </p:txBody>
      </p:sp>
      <p:sp>
        <p:nvSpPr>
          <p:cNvPr id="23" name="Rectangle: Rounded Corners 27">
            <a:extLst>
              <a:ext uri="{FF2B5EF4-FFF2-40B4-BE49-F238E27FC236}">
                <a16:creationId xmlns:a16="http://schemas.microsoft.com/office/drawing/2014/main" id="{6673BA69-6B4E-3B84-54ED-57A7FD6FAE5F}"/>
              </a:ext>
            </a:extLst>
          </p:cNvPr>
          <p:cNvSpPr/>
          <p:nvPr/>
        </p:nvSpPr>
        <p:spPr>
          <a:xfrm>
            <a:off x="7524328" y="715132"/>
            <a:ext cx="1512168" cy="396005"/>
          </a:xfrm>
          <a:prstGeom prst="roundRect">
            <a:avLst/>
          </a:prstGeom>
          <a:solidFill>
            <a:srgbClr val="BE9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程度</a:t>
            </a:r>
            <a:r>
              <a:rPr lang="en-US" altLang="zh-HK" sz="24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HK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916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7815939-7B4B-A125-8402-1329637442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36" y="2371557"/>
            <a:ext cx="6651528" cy="302662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AD7906F9-588F-873C-477E-2B4FF9A57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928733"/>
            <a:ext cx="2033536" cy="2033536"/>
          </a:xfrm>
          <a:custGeom>
            <a:avLst/>
            <a:gdLst>
              <a:gd name="connsiteX0" fmla="*/ 1016768 w 2033536"/>
              <a:gd name="connsiteY0" fmla="*/ 0 h 2033536"/>
              <a:gd name="connsiteX1" fmla="*/ 2033536 w 2033536"/>
              <a:gd name="connsiteY1" fmla="*/ 1016768 h 2033536"/>
              <a:gd name="connsiteX2" fmla="*/ 1016768 w 2033536"/>
              <a:gd name="connsiteY2" fmla="*/ 2033536 h 2033536"/>
              <a:gd name="connsiteX3" fmla="*/ 0 w 2033536"/>
              <a:gd name="connsiteY3" fmla="*/ 1016768 h 2033536"/>
              <a:gd name="connsiteX4" fmla="*/ 1016768 w 2033536"/>
              <a:gd name="connsiteY4" fmla="*/ 0 h 20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536" h="2033536">
                <a:moveTo>
                  <a:pt x="1016768" y="0"/>
                </a:moveTo>
                <a:cubicBezTo>
                  <a:pt x="1578313" y="0"/>
                  <a:pt x="2033536" y="455223"/>
                  <a:pt x="2033536" y="1016768"/>
                </a:cubicBezTo>
                <a:cubicBezTo>
                  <a:pt x="2033536" y="1578313"/>
                  <a:pt x="1578313" y="2033536"/>
                  <a:pt x="1016768" y="2033536"/>
                </a:cubicBezTo>
                <a:cubicBezTo>
                  <a:pt x="455223" y="2033536"/>
                  <a:pt x="0" y="1578313"/>
                  <a:pt x="0" y="1016768"/>
                </a:cubicBezTo>
                <a:cubicBezTo>
                  <a:pt x="0" y="455223"/>
                  <a:pt x="455223" y="0"/>
                  <a:pt x="1016768" y="0"/>
                </a:cubicBezTo>
                <a:close/>
              </a:path>
            </a:pathLst>
          </a:custGeom>
          <a:ln w="50800">
            <a:solidFill>
              <a:srgbClr val="58B7C8"/>
            </a:solidFill>
          </a:ln>
        </p:spPr>
      </p:pic>
      <p:cxnSp>
        <p:nvCxnSpPr>
          <p:cNvPr id="36" name="Straight Connector 4">
            <a:extLst>
              <a:ext uri="{FF2B5EF4-FFF2-40B4-BE49-F238E27FC236}">
                <a16:creationId xmlns:a16="http://schemas.microsoft.com/office/drawing/2014/main" id="{6887D795-F04C-3896-7C8B-EB320F738265}"/>
              </a:ext>
            </a:extLst>
          </p:cNvPr>
          <p:cNvCxnSpPr>
            <a:cxnSpLocks/>
          </p:cNvCxnSpPr>
          <p:nvPr/>
        </p:nvCxnSpPr>
        <p:spPr>
          <a:xfrm flipH="1">
            <a:off x="2555776" y="2839929"/>
            <a:ext cx="504056" cy="0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triangle" w="med" len="med"/>
          </a:ln>
          <a:effectLst>
            <a:glow rad="1270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C1EE599B-BDFB-6C08-4898-B1C3AE7FC4F9}"/>
              </a:ext>
            </a:extLst>
          </p:cNvPr>
          <p:cNvGrpSpPr/>
          <p:nvPr/>
        </p:nvGrpSpPr>
        <p:grpSpPr>
          <a:xfrm>
            <a:off x="306216" y="2475176"/>
            <a:ext cx="6065983" cy="1673528"/>
            <a:chOff x="306216" y="2475176"/>
            <a:chExt cx="6065983" cy="1673528"/>
          </a:xfrm>
        </p:grpSpPr>
        <p:cxnSp>
          <p:nvCxnSpPr>
            <p:cNvPr id="19" name="Straight Connector 4">
              <a:extLst>
                <a:ext uri="{FF2B5EF4-FFF2-40B4-BE49-F238E27FC236}">
                  <a16:creationId xmlns:a16="http://schemas.microsoft.com/office/drawing/2014/main" id="{24B27DDE-7911-1A56-E112-E58351971A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5616" y="3171768"/>
              <a:ext cx="1071822" cy="5452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4">
              <a:extLst>
                <a:ext uri="{FF2B5EF4-FFF2-40B4-BE49-F238E27FC236}">
                  <a16:creationId xmlns:a16="http://schemas.microsoft.com/office/drawing/2014/main" id="{199FBE59-0973-530D-6A61-7A9EC6504E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5616" y="3284984"/>
              <a:ext cx="1944216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矩形 3">
              <a:extLst>
                <a:ext uri="{FF2B5EF4-FFF2-40B4-BE49-F238E27FC236}">
                  <a16:creationId xmlns:a16="http://schemas.microsoft.com/office/drawing/2014/main" id="{0C232E2D-F288-B3D6-D82E-DD03CCBBFAF7}"/>
                </a:ext>
              </a:extLst>
            </p:cNvPr>
            <p:cNvSpPr/>
            <p:nvPr/>
          </p:nvSpPr>
          <p:spPr>
            <a:xfrm>
              <a:off x="306216" y="3440818"/>
              <a:ext cx="10801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000" dirty="0">
                  <a:latin typeface="Arial" panose="020B0604020202020204" pitchFamily="34" charset="0"/>
                  <a:cs typeface="Arial" panose="020B0604020202020204" pitchFamily="34" charset="0"/>
                </a:rPr>
                <a:t>paper</a:t>
              </a:r>
              <a:br>
                <a:rPr lang="en-US" altLang="zh-HK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紙</a:t>
              </a:r>
            </a:p>
          </p:txBody>
        </p:sp>
        <p:sp>
          <p:nvSpPr>
            <p:cNvPr id="25" name="矩形 3">
              <a:extLst>
                <a:ext uri="{FF2B5EF4-FFF2-40B4-BE49-F238E27FC236}">
                  <a16:creationId xmlns:a16="http://schemas.microsoft.com/office/drawing/2014/main" id="{11E22816-FE60-D733-F415-E730CDE8613E}"/>
                </a:ext>
              </a:extLst>
            </p:cNvPr>
            <p:cNvSpPr/>
            <p:nvPr/>
          </p:nvSpPr>
          <p:spPr>
            <a:xfrm>
              <a:off x="306216" y="2475176"/>
              <a:ext cx="109743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000" dirty="0">
                  <a:latin typeface="Arial" panose="020B0604020202020204" pitchFamily="34" charset="0"/>
                  <a:cs typeface="Arial" panose="020B0604020202020204" pitchFamily="34" charset="0"/>
                </a:rPr>
                <a:t>magnet</a:t>
              </a:r>
              <a:br>
                <a:rPr lang="en-US" altLang="zh-HK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磁鐵</a:t>
              </a:r>
            </a:p>
          </p:txBody>
        </p:sp>
        <p:cxnSp>
          <p:nvCxnSpPr>
            <p:cNvPr id="27" name="Straight Connector 4">
              <a:extLst>
                <a:ext uri="{FF2B5EF4-FFF2-40B4-BE49-F238E27FC236}">
                  <a16:creationId xmlns:a16="http://schemas.microsoft.com/office/drawing/2014/main" id="{51471CB3-83E8-BC5B-9291-0E419991823E}"/>
                </a:ext>
              </a:extLst>
            </p:cNvPr>
            <p:cNvCxnSpPr>
              <a:cxnSpLocks/>
            </p:cNvCxnSpPr>
            <p:nvPr/>
          </p:nvCxnSpPr>
          <p:spPr>
            <a:xfrm>
              <a:off x="1311677" y="2790940"/>
              <a:ext cx="875761" cy="260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4">
              <a:extLst>
                <a:ext uri="{FF2B5EF4-FFF2-40B4-BE49-F238E27FC236}">
                  <a16:creationId xmlns:a16="http://schemas.microsoft.com/office/drawing/2014/main" id="{3A77F1A7-055E-2E9B-7201-E70D6486E7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1677" y="2640768"/>
              <a:ext cx="1604139" cy="150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4">
              <a:extLst>
                <a:ext uri="{FF2B5EF4-FFF2-40B4-BE49-F238E27FC236}">
                  <a16:creationId xmlns:a16="http://schemas.microsoft.com/office/drawing/2014/main" id="{541F2BF2-5FDF-5CD4-2E09-951877B153BD}"/>
                </a:ext>
              </a:extLst>
            </p:cNvPr>
            <p:cNvCxnSpPr>
              <a:cxnSpLocks/>
            </p:cNvCxnSpPr>
            <p:nvPr/>
          </p:nvCxnSpPr>
          <p:spPr>
            <a:xfrm>
              <a:off x="3130952" y="3068960"/>
              <a:ext cx="1441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矩形 3">
              <a:extLst>
                <a:ext uri="{FF2B5EF4-FFF2-40B4-BE49-F238E27FC236}">
                  <a16:creationId xmlns:a16="http://schemas.microsoft.com/office/drawing/2014/main" id="{78756A3E-F3F4-485A-E456-D79E43E12E73}"/>
                </a:ext>
              </a:extLst>
            </p:cNvPr>
            <p:cNvSpPr/>
            <p:nvPr/>
          </p:nvSpPr>
          <p:spPr>
            <a:xfrm>
              <a:off x="4549118" y="2715017"/>
              <a:ext cx="18230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000" dirty="0">
                  <a:latin typeface="Arial" panose="020B0604020202020204" pitchFamily="34" charset="0"/>
                  <a:cs typeface="Arial" panose="020B0604020202020204" pitchFamily="34" charset="0"/>
                </a:rPr>
                <a:t>white board</a:t>
              </a:r>
              <a:br>
                <a:rPr lang="en-US" altLang="zh-HK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zh-HK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白板</a:t>
              </a: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5748C4B0-CE6C-229B-26A4-54730F05054F}"/>
              </a:ext>
            </a:extLst>
          </p:cNvPr>
          <p:cNvGrpSpPr/>
          <p:nvPr/>
        </p:nvGrpSpPr>
        <p:grpSpPr>
          <a:xfrm>
            <a:off x="2694706" y="1964881"/>
            <a:ext cx="3264780" cy="551198"/>
            <a:chOff x="2694706" y="1964881"/>
            <a:chExt cx="3264780" cy="551198"/>
          </a:xfrm>
        </p:grpSpPr>
        <p:cxnSp>
          <p:nvCxnSpPr>
            <p:cNvPr id="33" name="Straight Connector 4">
              <a:extLst>
                <a:ext uri="{FF2B5EF4-FFF2-40B4-BE49-F238E27FC236}">
                  <a16:creationId xmlns:a16="http://schemas.microsoft.com/office/drawing/2014/main" id="{90A0C57A-4D98-4101-BF93-2BC5D16A54A3}"/>
                </a:ext>
              </a:extLst>
            </p:cNvPr>
            <p:cNvCxnSpPr>
              <a:cxnSpLocks/>
            </p:cNvCxnSpPr>
            <p:nvPr/>
          </p:nvCxnSpPr>
          <p:spPr>
            <a:xfrm>
              <a:off x="3059832" y="2516079"/>
              <a:ext cx="504056" cy="0"/>
            </a:xfrm>
            <a:prstGeom prst="line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 rad="127000"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矩形 3">
              <a:extLst>
                <a:ext uri="{FF2B5EF4-FFF2-40B4-BE49-F238E27FC236}">
                  <a16:creationId xmlns:a16="http://schemas.microsoft.com/office/drawing/2014/main" id="{E46351AC-9F82-F944-5B1E-B0B0F412D945}"/>
                </a:ext>
              </a:extLst>
            </p:cNvPr>
            <p:cNvSpPr/>
            <p:nvPr/>
          </p:nvSpPr>
          <p:spPr>
            <a:xfrm>
              <a:off x="2694706" y="1964881"/>
              <a:ext cx="32647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magnetic forces </a:t>
              </a:r>
              <a:r>
                <a:rPr lang="zh-HK" altLang="en-US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磁力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9A814DF0-17BF-C59D-F5BA-80E1B14F4F64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	Types of forces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力的種類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3">
            <a:extLst>
              <a:ext uri="{FF2B5EF4-FFF2-40B4-BE49-F238E27FC236}">
                <a16:creationId xmlns:a16="http://schemas.microsoft.com/office/drawing/2014/main" id="{1E1D4DF0-2177-2BC8-C29E-464015DB19A1}"/>
              </a:ext>
            </a:extLst>
          </p:cNvPr>
          <p:cNvSpPr/>
          <p:nvPr/>
        </p:nvSpPr>
        <p:spPr>
          <a:xfrm>
            <a:off x="108000" y="1124744"/>
            <a:ext cx="8922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b="1" dirty="0">
                <a:solidFill>
                  <a:srgbClr val="58B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Non-contact forces </a:t>
            </a:r>
            <a:r>
              <a:rPr lang="zh-HK" altLang="en-HK" sz="2800" b="1" dirty="0">
                <a:solidFill>
                  <a:srgbClr val="58B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非</a:t>
            </a:r>
            <a:r>
              <a:rPr lang="zh-HK" altLang="en-US" sz="2800" b="1" dirty="0">
                <a:solidFill>
                  <a:srgbClr val="58B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接觸力</a:t>
            </a:r>
            <a:r>
              <a:rPr lang="en-US" altLang="zh-HK" sz="2800" b="1" dirty="0">
                <a:solidFill>
                  <a:srgbClr val="58B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HK" altLang="zh-HK" sz="2800" b="1" dirty="0">
                <a:solidFill>
                  <a:srgbClr val="58B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0143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6">
            <a:extLst>
              <a:ext uri="{FF2B5EF4-FFF2-40B4-BE49-F238E27FC236}">
                <a16:creationId xmlns:a16="http://schemas.microsoft.com/office/drawing/2014/main" id="{FB74B843-8783-B23E-250A-26BF8BE85D7E}"/>
              </a:ext>
            </a:extLst>
          </p:cNvPr>
          <p:cNvSpPr txBox="1"/>
          <p:nvPr/>
        </p:nvSpPr>
        <p:spPr>
          <a:xfrm>
            <a:off x="7164288" y="5733256"/>
            <a:ext cx="1797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p. 189–195</a:t>
            </a: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BF6F6895-66FD-EB8E-276B-4C97E8D26573}"/>
              </a:ext>
            </a:extLst>
          </p:cNvPr>
          <p:cNvSpPr/>
          <p:nvPr/>
        </p:nvSpPr>
        <p:spPr>
          <a:xfrm>
            <a:off x="107502" y="1125494"/>
            <a:ext cx="8712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Refer to the photo below. A bell sits still on a horizontal table.</a:t>
            </a:r>
            <a:b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參看下圖，一個按鈴在水平桌子上靜止不動。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8D7D6F-A493-DE04-50F2-923E91C5D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32856"/>
            <a:ext cx="4176464" cy="3488576"/>
          </a:xfrm>
          <a:prstGeom prst="rect">
            <a:avLst/>
          </a:prstGeom>
        </p:spPr>
      </p:pic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7EE1E97E-EB04-DBDE-9803-1D805B2D8278}"/>
              </a:ext>
            </a:extLst>
          </p:cNvPr>
          <p:cNvCxnSpPr>
            <a:cxnSpLocks/>
          </p:cNvCxnSpPr>
          <p:nvPr/>
        </p:nvCxnSpPr>
        <p:spPr>
          <a:xfrm flipV="1">
            <a:off x="4355976" y="2708920"/>
            <a:ext cx="0" cy="2264524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triangle" w="med" len="med"/>
          </a:ln>
          <a:effectLst>
            <a:glow rad="76200">
              <a:schemeClr val="bg1">
                <a:alpha val="8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3">
            <a:extLst>
              <a:ext uri="{FF2B5EF4-FFF2-40B4-BE49-F238E27FC236}">
                <a16:creationId xmlns:a16="http://schemas.microsoft.com/office/drawing/2014/main" id="{7E29FC10-32A9-4D05-7631-062CEDA5345F}"/>
              </a:ext>
            </a:extLst>
          </p:cNvPr>
          <p:cNvSpPr/>
          <p:nvPr/>
        </p:nvSpPr>
        <p:spPr>
          <a:xfrm>
            <a:off x="3347865" y="1956491"/>
            <a:ext cx="2016222" cy="65190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54000" tIns="18000" rIns="54000" bIns="1800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H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force</a:t>
            </a:r>
            <a:br>
              <a:rPr lang="en-US" altLang="zh-H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支撐力</a:t>
            </a:r>
            <a:endParaRPr lang="en-HK" altLang="zh-HK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4">
            <a:extLst>
              <a:ext uri="{FF2B5EF4-FFF2-40B4-BE49-F238E27FC236}">
                <a16:creationId xmlns:a16="http://schemas.microsoft.com/office/drawing/2014/main" id="{E9779227-9EBE-F2A4-BF4B-59B4F2B38453}"/>
              </a:ext>
            </a:extLst>
          </p:cNvPr>
          <p:cNvCxnSpPr>
            <a:cxnSpLocks/>
          </p:cNvCxnSpPr>
          <p:nvPr/>
        </p:nvCxnSpPr>
        <p:spPr>
          <a:xfrm>
            <a:off x="4636674" y="3000339"/>
            <a:ext cx="0" cy="543788"/>
          </a:xfrm>
          <a:prstGeom prst="line">
            <a:avLst/>
          </a:prstGeom>
          <a:ln w="50800">
            <a:solidFill>
              <a:schemeClr val="tx1"/>
            </a:solidFill>
            <a:headEnd type="none" w="med" len="med"/>
            <a:tailEnd type="triangle" w="med" len="med"/>
          </a:ln>
          <a:effectLst>
            <a:glow rad="76200">
              <a:schemeClr val="bg1">
                <a:alpha val="8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3">
            <a:extLst>
              <a:ext uri="{FF2B5EF4-FFF2-40B4-BE49-F238E27FC236}">
                <a16:creationId xmlns:a16="http://schemas.microsoft.com/office/drawing/2014/main" id="{45AE9574-DEEF-3F04-7B26-7DB17DD931D8}"/>
              </a:ext>
            </a:extLst>
          </p:cNvPr>
          <p:cNvSpPr/>
          <p:nvPr/>
        </p:nvSpPr>
        <p:spPr>
          <a:xfrm>
            <a:off x="4817477" y="2912802"/>
            <a:ext cx="1719510" cy="65190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54000" tIns="18000" rIns="54000" bIns="1800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pressing force</a:t>
            </a:r>
            <a:b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按鍵的力</a:t>
            </a:r>
            <a:endParaRPr lang="en-HK" altLang="zh-H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4">
            <a:extLst>
              <a:ext uri="{FF2B5EF4-FFF2-40B4-BE49-F238E27FC236}">
                <a16:creationId xmlns:a16="http://schemas.microsoft.com/office/drawing/2014/main" id="{C9578D02-F9D5-30FA-FF20-91CFC62AF0B5}"/>
              </a:ext>
            </a:extLst>
          </p:cNvPr>
          <p:cNvCxnSpPr>
            <a:cxnSpLocks/>
          </p:cNvCxnSpPr>
          <p:nvPr/>
        </p:nvCxnSpPr>
        <p:spPr>
          <a:xfrm>
            <a:off x="4636674" y="3789040"/>
            <a:ext cx="0" cy="1755269"/>
          </a:xfrm>
          <a:prstGeom prst="line">
            <a:avLst/>
          </a:prstGeom>
          <a:ln w="50800">
            <a:solidFill>
              <a:srgbClr val="0070C0"/>
            </a:solidFill>
            <a:headEnd type="none" w="med" len="med"/>
            <a:tailEnd type="triangle" w="med" len="med"/>
          </a:ln>
          <a:effectLst>
            <a:glow rad="76200">
              <a:schemeClr val="bg1">
                <a:alpha val="8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3">
            <a:extLst>
              <a:ext uri="{FF2B5EF4-FFF2-40B4-BE49-F238E27FC236}">
                <a16:creationId xmlns:a16="http://schemas.microsoft.com/office/drawing/2014/main" id="{539EA761-BC81-45E9-8779-42609E56BDBA}"/>
              </a:ext>
            </a:extLst>
          </p:cNvPr>
          <p:cNvSpPr/>
          <p:nvPr/>
        </p:nvSpPr>
        <p:spPr>
          <a:xfrm>
            <a:off x="4817477" y="4769294"/>
            <a:ext cx="1777876" cy="65190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54000" tIns="18000" rIns="54000" bIns="1800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HK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 of gravity</a:t>
            </a:r>
            <a:br>
              <a:rPr lang="en-US" altLang="zh-HK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重力</a:t>
            </a:r>
            <a:endParaRPr lang="en-HK" altLang="zh-HK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ABD209F9-705F-A19B-3DE2-25B5BE0A67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905"/>
            <a:ext cx="5256466" cy="698276"/>
          </a:xfrm>
          <a:prstGeom prst="rect">
            <a:avLst/>
          </a:prstGeom>
        </p:spPr>
      </p:pic>
      <p:sp>
        <p:nvSpPr>
          <p:cNvPr id="18" name="矩形 12">
            <a:extLst>
              <a:ext uri="{FF2B5EF4-FFF2-40B4-BE49-F238E27FC236}">
                <a16:creationId xmlns:a16="http://schemas.microsoft.com/office/drawing/2014/main" id="{82AF79AC-9F3A-2158-E9A2-95E2E02043D1}"/>
              </a:ext>
            </a:extLst>
          </p:cNvPr>
          <p:cNvSpPr/>
          <p:nvPr/>
        </p:nvSpPr>
        <p:spPr>
          <a:xfrm>
            <a:off x="5493644" y="250005"/>
            <a:ext cx="1382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B979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DBF41801-B864-4004-4C64-DF3B32A9274D}"/>
              </a:ext>
            </a:extLst>
          </p:cNvPr>
          <p:cNvSpPr/>
          <p:nvPr/>
        </p:nvSpPr>
        <p:spPr>
          <a:xfrm>
            <a:off x="7524328" y="269448"/>
            <a:ext cx="1512168" cy="396005"/>
          </a:xfrm>
          <a:prstGeom prst="roundRect">
            <a:avLst/>
          </a:prstGeom>
          <a:solidFill>
            <a:srgbClr val="86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Level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1F2C6ABA-B515-81A0-9330-DCAD10B7DE36}"/>
              </a:ext>
            </a:extLst>
          </p:cNvPr>
          <p:cNvSpPr/>
          <p:nvPr/>
        </p:nvSpPr>
        <p:spPr>
          <a:xfrm>
            <a:off x="7524328" y="715132"/>
            <a:ext cx="1512168" cy="396005"/>
          </a:xfrm>
          <a:prstGeom prst="roundRect">
            <a:avLst/>
          </a:prstGeom>
          <a:solidFill>
            <a:srgbClr val="86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程度</a:t>
            </a: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4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6">
            <a:extLst>
              <a:ext uri="{FF2B5EF4-FFF2-40B4-BE49-F238E27FC236}">
                <a16:creationId xmlns:a16="http://schemas.microsoft.com/office/drawing/2014/main" id="{FB74B843-8783-B23E-250A-26BF8BE85D7E}"/>
              </a:ext>
            </a:extLst>
          </p:cNvPr>
          <p:cNvSpPr txBox="1"/>
          <p:nvPr/>
        </p:nvSpPr>
        <p:spPr>
          <a:xfrm>
            <a:off x="7164288" y="5733256"/>
            <a:ext cx="1797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p. 189–195</a:t>
            </a: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BF6F6895-66FD-EB8E-276B-4C97E8D26573}"/>
              </a:ext>
            </a:extLst>
          </p:cNvPr>
          <p:cNvSpPr/>
          <p:nvPr/>
        </p:nvSpPr>
        <p:spPr>
          <a:xfrm>
            <a:off x="107502" y="1125494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endParaRPr kumimoji="0" lang="zh-HK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DD41F7BB-E244-0E7C-126E-E647913CF507}"/>
              </a:ext>
            </a:extLst>
          </p:cNvPr>
          <p:cNvSpPr/>
          <p:nvPr/>
        </p:nvSpPr>
        <p:spPr>
          <a:xfrm>
            <a:off x="490389" y="1128335"/>
            <a:ext cx="8363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</a:t>
            </a:r>
            <a: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Write ‘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✓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’ for a true statement and ‘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✗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’ for a false statement.	(3 marks)</a:t>
            </a:r>
            <a:b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細閱以下句子，正確的加上「✓」，不正確的加上「✗」。 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（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分）</a:t>
            </a:r>
          </a:p>
        </p:txBody>
      </p:sp>
      <p:sp>
        <p:nvSpPr>
          <p:cNvPr id="16" name="矩形 1">
            <a:extLst>
              <a:ext uri="{FF2B5EF4-FFF2-40B4-BE49-F238E27FC236}">
                <a16:creationId xmlns:a16="http://schemas.microsoft.com/office/drawing/2014/main" id="{58D0AFA3-602B-2ED5-3189-28896B6795D7}"/>
              </a:ext>
            </a:extLst>
          </p:cNvPr>
          <p:cNvSpPr/>
          <p:nvPr/>
        </p:nvSpPr>
        <p:spPr>
          <a:xfrm>
            <a:off x="821803" y="2691749"/>
            <a:ext cx="79986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</a:t>
            </a:r>
            <a: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The supporting force is a contact force.</a:t>
            </a:r>
            <a:b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支撐力是一種接觸力。</a:t>
            </a:r>
            <a:endParaRPr kumimoji="0" lang="en-US" altLang="zh-HK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D90496ED-16A6-3E7D-1CE0-C2C1BADA2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905"/>
            <a:ext cx="5256466" cy="698276"/>
          </a:xfrm>
          <a:prstGeom prst="rect">
            <a:avLst/>
          </a:prstGeom>
        </p:spPr>
      </p:pic>
      <p:sp>
        <p:nvSpPr>
          <p:cNvPr id="30" name="矩形 12">
            <a:extLst>
              <a:ext uri="{FF2B5EF4-FFF2-40B4-BE49-F238E27FC236}">
                <a16:creationId xmlns:a16="http://schemas.microsoft.com/office/drawing/2014/main" id="{AAE7ED23-8007-5123-4E69-E08A72544B2F}"/>
              </a:ext>
            </a:extLst>
          </p:cNvPr>
          <p:cNvSpPr/>
          <p:nvPr/>
        </p:nvSpPr>
        <p:spPr>
          <a:xfrm>
            <a:off x="5493644" y="250005"/>
            <a:ext cx="1382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B979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AD2862EE-08F5-386B-B849-2001B25FCABE}"/>
              </a:ext>
            </a:extLst>
          </p:cNvPr>
          <p:cNvSpPr/>
          <p:nvPr/>
        </p:nvSpPr>
        <p:spPr>
          <a:xfrm>
            <a:off x="7524328" y="269448"/>
            <a:ext cx="1512168" cy="396005"/>
          </a:xfrm>
          <a:prstGeom prst="roundRect">
            <a:avLst/>
          </a:prstGeom>
          <a:solidFill>
            <a:srgbClr val="86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Level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Rectangle: Rounded Corners 10">
            <a:extLst>
              <a:ext uri="{FF2B5EF4-FFF2-40B4-BE49-F238E27FC236}">
                <a16:creationId xmlns:a16="http://schemas.microsoft.com/office/drawing/2014/main" id="{0A37E8CF-60D9-A58F-D2E0-4E0123F81F55}"/>
              </a:ext>
            </a:extLst>
          </p:cNvPr>
          <p:cNvSpPr/>
          <p:nvPr/>
        </p:nvSpPr>
        <p:spPr>
          <a:xfrm>
            <a:off x="7524328" y="715132"/>
            <a:ext cx="1512168" cy="396005"/>
          </a:xfrm>
          <a:prstGeom prst="roundRect">
            <a:avLst/>
          </a:prstGeom>
          <a:solidFill>
            <a:srgbClr val="86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程度</a:t>
            </a: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9B643E4C-A8C9-27A4-EDD8-0A9786C17AA0}"/>
              </a:ext>
            </a:extLst>
          </p:cNvPr>
          <p:cNvSpPr/>
          <p:nvPr/>
        </p:nvSpPr>
        <p:spPr>
          <a:xfrm>
            <a:off x="2195736" y="4053584"/>
            <a:ext cx="2079782" cy="2079782"/>
          </a:xfrm>
          <a:prstGeom prst="ellipse">
            <a:avLst/>
          </a:prstGeom>
          <a:solidFill>
            <a:srgbClr val="366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441CF83D-50E4-ADCE-2289-CB54B627D2EF}"/>
              </a:ext>
            </a:extLst>
          </p:cNvPr>
          <p:cNvSpPr txBox="1"/>
          <p:nvPr/>
        </p:nvSpPr>
        <p:spPr>
          <a:xfrm>
            <a:off x="2357389" y="4260758"/>
            <a:ext cx="1816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500" dirty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</a:t>
            </a:r>
            <a:endParaRPr lang="en-US" altLang="zh-TW" sz="11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5" name="群組 11">
            <a:extLst>
              <a:ext uri="{FF2B5EF4-FFF2-40B4-BE49-F238E27FC236}">
                <a16:creationId xmlns:a16="http://schemas.microsoft.com/office/drawing/2014/main" id="{D68ED621-83A2-6B06-4BAB-9AC3F672F2E5}"/>
              </a:ext>
            </a:extLst>
          </p:cNvPr>
          <p:cNvGrpSpPr/>
          <p:nvPr/>
        </p:nvGrpSpPr>
        <p:grpSpPr>
          <a:xfrm>
            <a:off x="4829470" y="4053584"/>
            <a:ext cx="2079782" cy="2081663"/>
            <a:chOff x="4856703" y="3244114"/>
            <a:chExt cx="2552700" cy="2555009"/>
          </a:xfrm>
        </p:grpSpPr>
        <p:sp>
          <p:nvSpPr>
            <p:cNvPr id="36" name="Oval 16">
              <a:extLst>
                <a:ext uri="{FF2B5EF4-FFF2-40B4-BE49-F238E27FC236}">
                  <a16:creationId xmlns:a16="http://schemas.microsoft.com/office/drawing/2014/main" id="{54E73A60-CC01-E81F-BC77-EE10FBCD5EDD}"/>
                </a:ext>
              </a:extLst>
            </p:cNvPr>
            <p:cNvSpPr/>
            <p:nvPr/>
          </p:nvSpPr>
          <p:spPr>
            <a:xfrm>
              <a:off x="4856703" y="3244114"/>
              <a:ext cx="2552700" cy="2552700"/>
            </a:xfrm>
            <a:prstGeom prst="ellipse">
              <a:avLst/>
            </a:prstGeom>
            <a:solidFill>
              <a:srgbClr val="913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17">
              <a:extLst>
                <a:ext uri="{FF2B5EF4-FFF2-40B4-BE49-F238E27FC236}">
                  <a16:creationId xmlns:a16="http://schemas.microsoft.com/office/drawing/2014/main" id="{3F1DA398-0BFD-D1CF-1760-DB4D7C231591}"/>
                </a:ext>
              </a:extLst>
            </p:cNvPr>
            <p:cNvSpPr txBox="1"/>
            <p:nvPr/>
          </p:nvSpPr>
          <p:spPr>
            <a:xfrm>
              <a:off x="5018356" y="3513667"/>
              <a:ext cx="2229394" cy="228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1500" dirty="0">
                  <a:solidFill>
                    <a:schemeClr val="bg1"/>
                  </a:solidFill>
                  <a:latin typeface="Arial Black" panose="020B0A04020102020204" pitchFamily="34" charset="0"/>
                  <a:sym typeface="Wingdings" panose="05000000000000000000" pitchFamily="2" charset="2"/>
                </a:rPr>
                <a:t></a:t>
              </a:r>
              <a:endParaRPr lang="en-US" altLang="zh-TW" sz="115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8" name="群組 16">
            <a:extLst>
              <a:ext uri="{FF2B5EF4-FFF2-40B4-BE49-F238E27FC236}">
                <a16:creationId xmlns:a16="http://schemas.microsoft.com/office/drawing/2014/main" id="{FA665F6D-6619-97AD-D17D-901A2944F6CB}"/>
              </a:ext>
            </a:extLst>
          </p:cNvPr>
          <p:cNvGrpSpPr/>
          <p:nvPr/>
        </p:nvGrpSpPr>
        <p:grpSpPr>
          <a:xfrm>
            <a:off x="2030550" y="3888398"/>
            <a:ext cx="2410153" cy="2410153"/>
            <a:chOff x="9836" y="3041367"/>
            <a:chExt cx="2958194" cy="2958194"/>
          </a:xfrm>
        </p:grpSpPr>
        <p:sp>
          <p:nvSpPr>
            <p:cNvPr id="39" name="Oval 22">
              <a:extLst>
                <a:ext uri="{FF2B5EF4-FFF2-40B4-BE49-F238E27FC236}">
                  <a16:creationId xmlns:a16="http://schemas.microsoft.com/office/drawing/2014/main" id="{5E284E85-8D12-DCCC-4613-43764086860A}"/>
                </a:ext>
              </a:extLst>
            </p:cNvPr>
            <p:cNvSpPr/>
            <p:nvPr/>
          </p:nvSpPr>
          <p:spPr>
            <a:xfrm>
              <a:off x="9836" y="3041367"/>
              <a:ext cx="2958194" cy="2958194"/>
            </a:xfrm>
            <a:prstGeom prst="ellipse">
              <a:avLst/>
            </a:prstGeom>
            <a:solidFill>
              <a:srgbClr val="97FA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23">
              <a:extLst>
                <a:ext uri="{FF2B5EF4-FFF2-40B4-BE49-F238E27FC236}">
                  <a16:creationId xmlns:a16="http://schemas.microsoft.com/office/drawing/2014/main" id="{E76C650F-D726-2DA4-867F-36DBAE208BC7}"/>
                </a:ext>
              </a:extLst>
            </p:cNvPr>
            <p:cNvSpPr/>
            <p:nvPr/>
          </p:nvSpPr>
          <p:spPr>
            <a:xfrm>
              <a:off x="212583" y="3245748"/>
              <a:ext cx="2552700" cy="2552700"/>
            </a:xfrm>
            <a:prstGeom prst="ellipse">
              <a:avLst/>
            </a:prstGeom>
            <a:solidFill>
              <a:srgbClr val="71D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25E85FF8-4070-B8D1-E010-6A3071BB884E}"/>
                </a:ext>
              </a:extLst>
            </p:cNvPr>
            <p:cNvSpPr txBox="1"/>
            <p:nvPr/>
          </p:nvSpPr>
          <p:spPr>
            <a:xfrm>
              <a:off x="374237" y="3513667"/>
              <a:ext cx="2229394" cy="228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1500" dirty="0">
                  <a:solidFill>
                    <a:schemeClr val="bg1"/>
                  </a:solidFill>
                  <a:latin typeface="Arial Black" panose="020B0A04020102020204" pitchFamily="34" charset="0"/>
                  <a:sym typeface="Wingdings" panose="05000000000000000000" pitchFamily="2" charset="2"/>
                </a:rPr>
                <a:t></a:t>
              </a:r>
              <a:endParaRPr lang="en-US" altLang="zh-TW" sz="115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59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6">
            <a:extLst>
              <a:ext uri="{FF2B5EF4-FFF2-40B4-BE49-F238E27FC236}">
                <a16:creationId xmlns:a16="http://schemas.microsoft.com/office/drawing/2014/main" id="{FB74B843-8783-B23E-250A-26BF8BE85D7E}"/>
              </a:ext>
            </a:extLst>
          </p:cNvPr>
          <p:cNvSpPr txBox="1"/>
          <p:nvPr/>
        </p:nvSpPr>
        <p:spPr>
          <a:xfrm>
            <a:off x="7164288" y="5733256"/>
            <a:ext cx="1797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p. 189–195</a:t>
            </a: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BF6F6895-66FD-EB8E-276B-4C97E8D26573}"/>
              </a:ext>
            </a:extLst>
          </p:cNvPr>
          <p:cNvSpPr/>
          <p:nvPr/>
        </p:nvSpPr>
        <p:spPr>
          <a:xfrm>
            <a:off x="107502" y="1125494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endParaRPr kumimoji="0" lang="zh-HK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DD41F7BB-E244-0E7C-126E-E647913CF507}"/>
              </a:ext>
            </a:extLst>
          </p:cNvPr>
          <p:cNvSpPr/>
          <p:nvPr/>
        </p:nvSpPr>
        <p:spPr>
          <a:xfrm>
            <a:off x="490389" y="1128335"/>
            <a:ext cx="8363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</a:t>
            </a:r>
            <a: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Write ‘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✓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’ for a true statement and ‘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✗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’ for a false statement.	(3 marks)</a:t>
            </a:r>
            <a:b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細閱以下句子，正確的加上「✓」，不正確的加上「✗」。 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（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分）</a:t>
            </a:r>
          </a:p>
        </p:txBody>
      </p:sp>
      <p:sp>
        <p:nvSpPr>
          <p:cNvPr id="16" name="矩形 1">
            <a:extLst>
              <a:ext uri="{FF2B5EF4-FFF2-40B4-BE49-F238E27FC236}">
                <a16:creationId xmlns:a16="http://schemas.microsoft.com/office/drawing/2014/main" id="{58D0AFA3-602B-2ED5-3189-28896B6795D7}"/>
              </a:ext>
            </a:extLst>
          </p:cNvPr>
          <p:cNvSpPr/>
          <p:nvPr/>
        </p:nvSpPr>
        <p:spPr>
          <a:xfrm>
            <a:off x="821803" y="2691749"/>
            <a:ext cx="79986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ii</a:t>
            </a:r>
            <a: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 forces acting on the bell are balanced. </a:t>
            </a:r>
            <a:b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所有施於按鈴的力互相平衡。</a:t>
            </a:r>
            <a:endParaRPr kumimoji="0" lang="en-US" altLang="zh-HK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D90496ED-16A6-3E7D-1CE0-C2C1BADA2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905"/>
            <a:ext cx="5256466" cy="698276"/>
          </a:xfrm>
          <a:prstGeom prst="rect">
            <a:avLst/>
          </a:prstGeom>
        </p:spPr>
      </p:pic>
      <p:sp>
        <p:nvSpPr>
          <p:cNvPr id="30" name="矩形 12">
            <a:extLst>
              <a:ext uri="{FF2B5EF4-FFF2-40B4-BE49-F238E27FC236}">
                <a16:creationId xmlns:a16="http://schemas.microsoft.com/office/drawing/2014/main" id="{AAE7ED23-8007-5123-4E69-E08A72544B2F}"/>
              </a:ext>
            </a:extLst>
          </p:cNvPr>
          <p:cNvSpPr/>
          <p:nvPr/>
        </p:nvSpPr>
        <p:spPr>
          <a:xfrm>
            <a:off x="5493644" y="250005"/>
            <a:ext cx="1382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B979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AD2862EE-08F5-386B-B849-2001B25FCABE}"/>
              </a:ext>
            </a:extLst>
          </p:cNvPr>
          <p:cNvSpPr/>
          <p:nvPr/>
        </p:nvSpPr>
        <p:spPr>
          <a:xfrm>
            <a:off x="7524328" y="269448"/>
            <a:ext cx="1512168" cy="396005"/>
          </a:xfrm>
          <a:prstGeom prst="roundRect">
            <a:avLst/>
          </a:prstGeom>
          <a:solidFill>
            <a:srgbClr val="86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Level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Rectangle: Rounded Corners 10">
            <a:extLst>
              <a:ext uri="{FF2B5EF4-FFF2-40B4-BE49-F238E27FC236}">
                <a16:creationId xmlns:a16="http://schemas.microsoft.com/office/drawing/2014/main" id="{0A37E8CF-60D9-A58F-D2E0-4E0123F81F55}"/>
              </a:ext>
            </a:extLst>
          </p:cNvPr>
          <p:cNvSpPr/>
          <p:nvPr/>
        </p:nvSpPr>
        <p:spPr>
          <a:xfrm>
            <a:off x="7524328" y="715132"/>
            <a:ext cx="1512168" cy="396005"/>
          </a:xfrm>
          <a:prstGeom prst="roundRect">
            <a:avLst/>
          </a:prstGeom>
          <a:solidFill>
            <a:srgbClr val="86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程度</a:t>
            </a: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B05CE284-E130-E5D5-FAB7-5DE469F01F59}"/>
              </a:ext>
            </a:extLst>
          </p:cNvPr>
          <p:cNvSpPr/>
          <p:nvPr/>
        </p:nvSpPr>
        <p:spPr>
          <a:xfrm>
            <a:off x="2195736" y="4053584"/>
            <a:ext cx="2079782" cy="2079782"/>
          </a:xfrm>
          <a:prstGeom prst="ellipse">
            <a:avLst/>
          </a:prstGeom>
          <a:solidFill>
            <a:srgbClr val="366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56306DCA-60E7-2C4D-88E1-333D55E3EE7B}"/>
              </a:ext>
            </a:extLst>
          </p:cNvPr>
          <p:cNvSpPr txBox="1"/>
          <p:nvPr/>
        </p:nvSpPr>
        <p:spPr>
          <a:xfrm>
            <a:off x="2357389" y="4260758"/>
            <a:ext cx="1816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500" dirty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</a:t>
            </a:r>
            <a:endParaRPr lang="en-US" altLang="zh-TW" sz="11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4" name="群組 11">
            <a:extLst>
              <a:ext uri="{FF2B5EF4-FFF2-40B4-BE49-F238E27FC236}">
                <a16:creationId xmlns:a16="http://schemas.microsoft.com/office/drawing/2014/main" id="{06CBEE96-D7EF-0DE9-D456-7D83867FA909}"/>
              </a:ext>
            </a:extLst>
          </p:cNvPr>
          <p:cNvGrpSpPr/>
          <p:nvPr/>
        </p:nvGrpSpPr>
        <p:grpSpPr>
          <a:xfrm>
            <a:off x="4829470" y="4053584"/>
            <a:ext cx="2079782" cy="2081663"/>
            <a:chOff x="4856703" y="3244114"/>
            <a:chExt cx="2552700" cy="2555009"/>
          </a:xfrm>
        </p:grpSpPr>
        <p:sp>
          <p:nvSpPr>
            <p:cNvPr id="35" name="Oval 16">
              <a:extLst>
                <a:ext uri="{FF2B5EF4-FFF2-40B4-BE49-F238E27FC236}">
                  <a16:creationId xmlns:a16="http://schemas.microsoft.com/office/drawing/2014/main" id="{45645611-9FDD-B115-D7AC-3B30E45B0995}"/>
                </a:ext>
              </a:extLst>
            </p:cNvPr>
            <p:cNvSpPr/>
            <p:nvPr/>
          </p:nvSpPr>
          <p:spPr>
            <a:xfrm>
              <a:off x="4856703" y="3244114"/>
              <a:ext cx="2552700" cy="2552700"/>
            </a:xfrm>
            <a:prstGeom prst="ellipse">
              <a:avLst/>
            </a:prstGeom>
            <a:solidFill>
              <a:srgbClr val="913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17">
              <a:extLst>
                <a:ext uri="{FF2B5EF4-FFF2-40B4-BE49-F238E27FC236}">
                  <a16:creationId xmlns:a16="http://schemas.microsoft.com/office/drawing/2014/main" id="{7CCB2F65-BBFE-0C15-87BD-39E94090F167}"/>
                </a:ext>
              </a:extLst>
            </p:cNvPr>
            <p:cNvSpPr txBox="1"/>
            <p:nvPr/>
          </p:nvSpPr>
          <p:spPr>
            <a:xfrm>
              <a:off x="5018356" y="3513667"/>
              <a:ext cx="2229394" cy="228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1500" dirty="0">
                  <a:solidFill>
                    <a:schemeClr val="bg1"/>
                  </a:solidFill>
                  <a:latin typeface="Arial Black" panose="020B0A04020102020204" pitchFamily="34" charset="0"/>
                  <a:sym typeface="Wingdings" panose="05000000000000000000" pitchFamily="2" charset="2"/>
                </a:rPr>
                <a:t></a:t>
              </a:r>
              <a:endParaRPr lang="en-US" altLang="zh-TW" sz="115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7" name="群組 16">
            <a:extLst>
              <a:ext uri="{FF2B5EF4-FFF2-40B4-BE49-F238E27FC236}">
                <a16:creationId xmlns:a16="http://schemas.microsoft.com/office/drawing/2014/main" id="{563B45A8-00AA-186E-F6E1-D92017CD42E8}"/>
              </a:ext>
            </a:extLst>
          </p:cNvPr>
          <p:cNvGrpSpPr/>
          <p:nvPr/>
        </p:nvGrpSpPr>
        <p:grpSpPr>
          <a:xfrm>
            <a:off x="2030550" y="3888398"/>
            <a:ext cx="2410153" cy="2410153"/>
            <a:chOff x="9836" y="3041367"/>
            <a:chExt cx="2958194" cy="2958194"/>
          </a:xfrm>
        </p:grpSpPr>
        <p:sp>
          <p:nvSpPr>
            <p:cNvPr id="38" name="Oval 22">
              <a:extLst>
                <a:ext uri="{FF2B5EF4-FFF2-40B4-BE49-F238E27FC236}">
                  <a16:creationId xmlns:a16="http://schemas.microsoft.com/office/drawing/2014/main" id="{06682AA9-F0BD-27F7-9DE3-CEEDF1DC7BA7}"/>
                </a:ext>
              </a:extLst>
            </p:cNvPr>
            <p:cNvSpPr/>
            <p:nvPr/>
          </p:nvSpPr>
          <p:spPr>
            <a:xfrm>
              <a:off x="9836" y="3041367"/>
              <a:ext cx="2958194" cy="2958194"/>
            </a:xfrm>
            <a:prstGeom prst="ellipse">
              <a:avLst/>
            </a:prstGeom>
            <a:solidFill>
              <a:srgbClr val="97FA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23">
              <a:extLst>
                <a:ext uri="{FF2B5EF4-FFF2-40B4-BE49-F238E27FC236}">
                  <a16:creationId xmlns:a16="http://schemas.microsoft.com/office/drawing/2014/main" id="{6B725862-3011-23F7-8801-EA50CF79EC10}"/>
                </a:ext>
              </a:extLst>
            </p:cNvPr>
            <p:cNvSpPr/>
            <p:nvPr/>
          </p:nvSpPr>
          <p:spPr>
            <a:xfrm>
              <a:off x="212583" y="3245748"/>
              <a:ext cx="2552700" cy="2552700"/>
            </a:xfrm>
            <a:prstGeom prst="ellipse">
              <a:avLst/>
            </a:prstGeom>
            <a:solidFill>
              <a:srgbClr val="71D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24">
              <a:extLst>
                <a:ext uri="{FF2B5EF4-FFF2-40B4-BE49-F238E27FC236}">
                  <a16:creationId xmlns:a16="http://schemas.microsoft.com/office/drawing/2014/main" id="{F1D63BF2-6032-BFDB-8A2A-A4647B9B099F}"/>
                </a:ext>
              </a:extLst>
            </p:cNvPr>
            <p:cNvSpPr txBox="1"/>
            <p:nvPr/>
          </p:nvSpPr>
          <p:spPr>
            <a:xfrm>
              <a:off x="374237" y="3513667"/>
              <a:ext cx="2229394" cy="228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1500" dirty="0">
                  <a:solidFill>
                    <a:schemeClr val="bg1"/>
                  </a:solidFill>
                  <a:latin typeface="Arial Black" panose="020B0A04020102020204" pitchFamily="34" charset="0"/>
                  <a:sym typeface="Wingdings" panose="05000000000000000000" pitchFamily="2" charset="2"/>
                </a:rPr>
                <a:t></a:t>
              </a:r>
              <a:endParaRPr lang="en-US" altLang="zh-TW" sz="115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35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6">
            <a:extLst>
              <a:ext uri="{FF2B5EF4-FFF2-40B4-BE49-F238E27FC236}">
                <a16:creationId xmlns:a16="http://schemas.microsoft.com/office/drawing/2014/main" id="{FB74B843-8783-B23E-250A-26BF8BE85D7E}"/>
              </a:ext>
            </a:extLst>
          </p:cNvPr>
          <p:cNvSpPr txBox="1"/>
          <p:nvPr/>
        </p:nvSpPr>
        <p:spPr>
          <a:xfrm>
            <a:off x="7164288" y="5733256"/>
            <a:ext cx="1797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p. 189–195</a:t>
            </a: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BF6F6895-66FD-EB8E-276B-4C97E8D26573}"/>
              </a:ext>
            </a:extLst>
          </p:cNvPr>
          <p:cNvSpPr/>
          <p:nvPr/>
        </p:nvSpPr>
        <p:spPr>
          <a:xfrm>
            <a:off x="107502" y="1125494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endParaRPr kumimoji="0" lang="zh-HK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DD41F7BB-E244-0E7C-126E-E647913CF507}"/>
              </a:ext>
            </a:extLst>
          </p:cNvPr>
          <p:cNvSpPr/>
          <p:nvPr/>
        </p:nvSpPr>
        <p:spPr>
          <a:xfrm>
            <a:off x="490389" y="1128335"/>
            <a:ext cx="8363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</a:t>
            </a:r>
            <a: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Write ‘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✓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’ for a true statement and ‘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✗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’ for a false statement.	(3 marks)</a:t>
            </a:r>
            <a:b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細閱以下句子，正確的加上「✓」，不正確的加上「✗」。 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（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分）</a:t>
            </a:r>
          </a:p>
        </p:txBody>
      </p:sp>
      <p:sp>
        <p:nvSpPr>
          <p:cNvPr id="16" name="矩形 1">
            <a:extLst>
              <a:ext uri="{FF2B5EF4-FFF2-40B4-BE49-F238E27FC236}">
                <a16:creationId xmlns:a16="http://schemas.microsoft.com/office/drawing/2014/main" id="{58D0AFA3-602B-2ED5-3189-28896B6795D7}"/>
              </a:ext>
            </a:extLst>
          </p:cNvPr>
          <p:cNvSpPr/>
          <p:nvPr/>
        </p:nvSpPr>
        <p:spPr>
          <a:xfrm>
            <a:off x="821803" y="2691749"/>
            <a:ext cx="79986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iii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The pressing force must be smaller in size than the supporting force.</a:t>
            </a:r>
            <a:b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按鍵的力必定比支撐力小。</a:t>
            </a:r>
            <a:endParaRPr kumimoji="0" lang="zh-HK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D048198B-AB36-3AF7-3D4A-364B6B78FF99}"/>
              </a:ext>
            </a:extLst>
          </p:cNvPr>
          <p:cNvSpPr/>
          <p:nvPr/>
        </p:nvSpPr>
        <p:spPr>
          <a:xfrm>
            <a:off x="2195736" y="4053584"/>
            <a:ext cx="2079782" cy="2079782"/>
          </a:xfrm>
          <a:prstGeom prst="ellipse">
            <a:avLst/>
          </a:prstGeom>
          <a:solidFill>
            <a:srgbClr val="366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21199CF3-330D-36EC-69E7-C3BE8ED74B37}"/>
              </a:ext>
            </a:extLst>
          </p:cNvPr>
          <p:cNvSpPr txBox="1"/>
          <p:nvPr/>
        </p:nvSpPr>
        <p:spPr>
          <a:xfrm>
            <a:off x="2357389" y="4260758"/>
            <a:ext cx="18163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500" dirty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</a:t>
            </a:r>
            <a:endParaRPr lang="en-US" altLang="zh-TW" sz="11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1" name="群組 11">
            <a:extLst>
              <a:ext uri="{FF2B5EF4-FFF2-40B4-BE49-F238E27FC236}">
                <a16:creationId xmlns:a16="http://schemas.microsoft.com/office/drawing/2014/main" id="{D932AB8B-2AC9-FA8C-8022-1A916CA373D4}"/>
              </a:ext>
            </a:extLst>
          </p:cNvPr>
          <p:cNvGrpSpPr/>
          <p:nvPr/>
        </p:nvGrpSpPr>
        <p:grpSpPr>
          <a:xfrm>
            <a:off x="4829470" y="4053584"/>
            <a:ext cx="2079782" cy="2081663"/>
            <a:chOff x="4856703" y="3244114"/>
            <a:chExt cx="2552700" cy="2555009"/>
          </a:xfrm>
        </p:grpSpPr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C1E1DD76-AB08-287E-E97D-B5EE8A93B916}"/>
                </a:ext>
              </a:extLst>
            </p:cNvPr>
            <p:cNvSpPr/>
            <p:nvPr/>
          </p:nvSpPr>
          <p:spPr>
            <a:xfrm>
              <a:off x="4856703" y="3244114"/>
              <a:ext cx="2552700" cy="2552700"/>
            </a:xfrm>
            <a:prstGeom prst="ellipse">
              <a:avLst/>
            </a:prstGeom>
            <a:solidFill>
              <a:srgbClr val="913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BD2A799E-D85B-DA81-4884-F879BD077BEA}"/>
                </a:ext>
              </a:extLst>
            </p:cNvPr>
            <p:cNvSpPr txBox="1"/>
            <p:nvPr/>
          </p:nvSpPr>
          <p:spPr>
            <a:xfrm>
              <a:off x="5018356" y="3513667"/>
              <a:ext cx="2229394" cy="228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1500" dirty="0">
                  <a:solidFill>
                    <a:schemeClr val="bg1"/>
                  </a:solidFill>
                  <a:latin typeface="Arial Black" panose="020B0A04020102020204" pitchFamily="34" charset="0"/>
                  <a:sym typeface="Wingdings" panose="05000000000000000000" pitchFamily="2" charset="2"/>
                </a:rPr>
                <a:t></a:t>
              </a:r>
              <a:endParaRPr lang="en-US" altLang="zh-TW" sz="115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群組 16">
            <a:extLst>
              <a:ext uri="{FF2B5EF4-FFF2-40B4-BE49-F238E27FC236}">
                <a16:creationId xmlns:a16="http://schemas.microsoft.com/office/drawing/2014/main" id="{A8050434-1619-F710-A032-5441718B8954}"/>
              </a:ext>
            </a:extLst>
          </p:cNvPr>
          <p:cNvGrpSpPr/>
          <p:nvPr/>
        </p:nvGrpSpPr>
        <p:grpSpPr>
          <a:xfrm>
            <a:off x="2030550" y="3888398"/>
            <a:ext cx="2410153" cy="2410153"/>
            <a:chOff x="9836" y="3041367"/>
            <a:chExt cx="2958194" cy="2958194"/>
          </a:xfrm>
        </p:grpSpPr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CF87CCFF-B7A9-FD92-9AFB-D407D27791CC}"/>
                </a:ext>
              </a:extLst>
            </p:cNvPr>
            <p:cNvSpPr/>
            <p:nvPr/>
          </p:nvSpPr>
          <p:spPr>
            <a:xfrm>
              <a:off x="9836" y="3041367"/>
              <a:ext cx="2958194" cy="2958194"/>
            </a:xfrm>
            <a:prstGeom prst="ellipse">
              <a:avLst/>
            </a:prstGeom>
            <a:solidFill>
              <a:srgbClr val="97FA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FC7B6CE7-F406-FAA4-B205-6D8B04946D9C}"/>
                </a:ext>
              </a:extLst>
            </p:cNvPr>
            <p:cNvSpPr/>
            <p:nvPr/>
          </p:nvSpPr>
          <p:spPr>
            <a:xfrm>
              <a:off x="212583" y="3245748"/>
              <a:ext cx="2552700" cy="2552700"/>
            </a:xfrm>
            <a:prstGeom prst="ellipse">
              <a:avLst/>
            </a:prstGeom>
            <a:solidFill>
              <a:srgbClr val="71DD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4">
              <a:extLst>
                <a:ext uri="{FF2B5EF4-FFF2-40B4-BE49-F238E27FC236}">
                  <a16:creationId xmlns:a16="http://schemas.microsoft.com/office/drawing/2014/main" id="{1FA02116-1461-CB37-2D19-74F35A036255}"/>
                </a:ext>
              </a:extLst>
            </p:cNvPr>
            <p:cNvSpPr txBox="1"/>
            <p:nvPr/>
          </p:nvSpPr>
          <p:spPr>
            <a:xfrm>
              <a:off x="374237" y="3513667"/>
              <a:ext cx="2229394" cy="228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1500" dirty="0">
                  <a:solidFill>
                    <a:schemeClr val="bg1"/>
                  </a:solidFill>
                  <a:latin typeface="Arial Black" panose="020B0A04020102020204" pitchFamily="34" charset="0"/>
                  <a:sym typeface="Wingdings" panose="05000000000000000000" pitchFamily="2" charset="2"/>
                </a:rPr>
                <a:t></a:t>
              </a:r>
              <a:endParaRPr lang="en-US" altLang="zh-TW" sz="115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29" name="Picture 3">
            <a:extLst>
              <a:ext uri="{FF2B5EF4-FFF2-40B4-BE49-F238E27FC236}">
                <a16:creationId xmlns:a16="http://schemas.microsoft.com/office/drawing/2014/main" id="{D90496ED-16A6-3E7D-1CE0-C2C1BADA2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905"/>
            <a:ext cx="5256466" cy="698276"/>
          </a:xfrm>
          <a:prstGeom prst="rect">
            <a:avLst/>
          </a:prstGeom>
        </p:spPr>
      </p:pic>
      <p:sp>
        <p:nvSpPr>
          <p:cNvPr id="30" name="矩形 12">
            <a:extLst>
              <a:ext uri="{FF2B5EF4-FFF2-40B4-BE49-F238E27FC236}">
                <a16:creationId xmlns:a16="http://schemas.microsoft.com/office/drawing/2014/main" id="{AAE7ED23-8007-5123-4E69-E08A72544B2F}"/>
              </a:ext>
            </a:extLst>
          </p:cNvPr>
          <p:cNvSpPr/>
          <p:nvPr/>
        </p:nvSpPr>
        <p:spPr>
          <a:xfrm>
            <a:off x="5493644" y="250005"/>
            <a:ext cx="1382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B979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AD2862EE-08F5-386B-B849-2001B25FCABE}"/>
              </a:ext>
            </a:extLst>
          </p:cNvPr>
          <p:cNvSpPr/>
          <p:nvPr/>
        </p:nvSpPr>
        <p:spPr>
          <a:xfrm>
            <a:off x="7524328" y="269448"/>
            <a:ext cx="1512168" cy="396005"/>
          </a:xfrm>
          <a:prstGeom prst="roundRect">
            <a:avLst/>
          </a:prstGeom>
          <a:solidFill>
            <a:srgbClr val="86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Level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Rectangle: Rounded Corners 10">
            <a:extLst>
              <a:ext uri="{FF2B5EF4-FFF2-40B4-BE49-F238E27FC236}">
                <a16:creationId xmlns:a16="http://schemas.microsoft.com/office/drawing/2014/main" id="{0A37E8CF-60D9-A58F-D2E0-4E0123F81F55}"/>
              </a:ext>
            </a:extLst>
          </p:cNvPr>
          <p:cNvSpPr/>
          <p:nvPr/>
        </p:nvSpPr>
        <p:spPr>
          <a:xfrm>
            <a:off x="7524328" y="715132"/>
            <a:ext cx="1512168" cy="396005"/>
          </a:xfrm>
          <a:prstGeom prst="roundRect">
            <a:avLst/>
          </a:prstGeom>
          <a:solidFill>
            <a:srgbClr val="86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程度</a:t>
            </a: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1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6">
            <a:extLst>
              <a:ext uri="{FF2B5EF4-FFF2-40B4-BE49-F238E27FC236}">
                <a16:creationId xmlns:a16="http://schemas.microsoft.com/office/drawing/2014/main" id="{FB74B843-8783-B23E-250A-26BF8BE85D7E}"/>
              </a:ext>
            </a:extLst>
          </p:cNvPr>
          <p:cNvSpPr txBox="1"/>
          <p:nvPr/>
        </p:nvSpPr>
        <p:spPr>
          <a:xfrm>
            <a:off x="7164288" y="5733256"/>
            <a:ext cx="1797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p. 189–195</a:t>
            </a: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BF6F6895-66FD-EB8E-276B-4C97E8D26573}"/>
              </a:ext>
            </a:extLst>
          </p:cNvPr>
          <p:cNvSpPr/>
          <p:nvPr/>
        </p:nvSpPr>
        <p:spPr>
          <a:xfrm>
            <a:off x="107502" y="1125494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endParaRPr kumimoji="0" lang="zh-HK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DD41F7BB-E244-0E7C-126E-E647913CF507}"/>
              </a:ext>
            </a:extLst>
          </p:cNvPr>
          <p:cNvSpPr/>
          <p:nvPr/>
        </p:nvSpPr>
        <p:spPr>
          <a:xfrm>
            <a:off x="457200" y="1125494"/>
            <a:ext cx="8579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b</a:t>
            </a:r>
            <a: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 supporting force is 5.6 N and the force of gravity is 4 N.</a:t>
            </a:r>
            <a:b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假設支撐力是 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5.6 N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，而重力是 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 N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16" name="矩形 1">
            <a:extLst>
              <a:ext uri="{FF2B5EF4-FFF2-40B4-BE49-F238E27FC236}">
                <a16:creationId xmlns:a16="http://schemas.microsoft.com/office/drawing/2014/main" id="{58D0AFA3-602B-2ED5-3189-28896B6795D7}"/>
              </a:ext>
            </a:extLst>
          </p:cNvPr>
          <p:cNvSpPr/>
          <p:nvPr/>
        </p:nvSpPr>
        <p:spPr>
          <a:xfrm>
            <a:off x="821802" y="2016829"/>
            <a:ext cx="79986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</a:t>
            </a:r>
            <a: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Find the size of the pressing force.	(1 mark)</a:t>
            </a:r>
            <a:b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找出按鍵的力的大小。</a:t>
            </a:r>
            <a: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kumimoji="0" lang="zh-HK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（</a:t>
            </a:r>
            <a: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r>
              <a:rPr kumimoji="0" lang="zh-HK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分）</a:t>
            </a:r>
            <a:endParaRPr kumimoji="0" lang="en-US" altLang="zh-HK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8" name="文字方塊 10">
            <a:extLst>
              <a:ext uri="{FF2B5EF4-FFF2-40B4-BE49-F238E27FC236}">
                <a16:creationId xmlns:a16="http://schemas.microsoft.com/office/drawing/2014/main" id="{04A69D28-FB23-73BB-6B2C-431FDA3C7F51}"/>
              </a:ext>
            </a:extLst>
          </p:cNvPr>
          <p:cNvSpPr txBox="1"/>
          <p:nvPr/>
        </p:nvSpPr>
        <p:spPr>
          <a:xfrm>
            <a:off x="1178607" y="3013876"/>
            <a:ext cx="7641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en-US" altLang="zh-HK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Pressing force = 5.6 – 4 = 1.6 N (1)</a:t>
            </a:r>
          </a:p>
          <a:p>
            <a:pPr marL="442913" indent="-442913"/>
            <a:r>
              <a:rPr lang="zh-HK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按鍵的力 </a:t>
            </a:r>
            <a:r>
              <a:rPr lang="en-US" altLang="zh-HK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5.6 – 4 = 1.6 N (1)</a:t>
            </a:r>
            <a:endParaRPr lang="zh-HK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E0B6E9D8-AC32-D539-9C37-0D57927D32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905"/>
            <a:ext cx="5256466" cy="69827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D3BF5F7-896D-13F3-EC6D-252E7C7DC27D}"/>
              </a:ext>
            </a:extLst>
          </p:cNvPr>
          <p:cNvSpPr/>
          <p:nvPr/>
        </p:nvSpPr>
        <p:spPr>
          <a:xfrm>
            <a:off x="5493644" y="250005"/>
            <a:ext cx="1382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B979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C827A53C-1A40-819E-5C8C-F24D8ADD7D96}"/>
              </a:ext>
            </a:extLst>
          </p:cNvPr>
          <p:cNvSpPr/>
          <p:nvPr/>
        </p:nvSpPr>
        <p:spPr>
          <a:xfrm>
            <a:off x="7524328" y="269448"/>
            <a:ext cx="1512168" cy="396005"/>
          </a:xfrm>
          <a:prstGeom prst="roundRect">
            <a:avLst/>
          </a:prstGeom>
          <a:solidFill>
            <a:srgbClr val="86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Level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C1396ED0-E27D-C6CC-23D8-5584F781A773}"/>
              </a:ext>
            </a:extLst>
          </p:cNvPr>
          <p:cNvSpPr/>
          <p:nvPr/>
        </p:nvSpPr>
        <p:spPr>
          <a:xfrm>
            <a:off x="7524328" y="715132"/>
            <a:ext cx="1512168" cy="396005"/>
          </a:xfrm>
          <a:prstGeom prst="roundRect">
            <a:avLst/>
          </a:prstGeom>
          <a:solidFill>
            <a:srgbClr val="86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程度</a:t>
            </a: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9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6">
            <a:extLst>
              <a:ext uri="{FF2B5EF4-FFF2-40B4-BE49-F238E27FC236}">
                <a16:creationId xmlns:a16="http://schemas.microsoft.com/office/drawing/2014/main" id="{FB74B843-8783-B23E-250A-26BF8BE85D7E}"/>
              </a:ext>
            </a:extLst>
          </p:cNvPr>
          <p:cNvSpPr txBox="1"/>
          <p:nvPr/>
        </p:nvSpPr>
        <p:spPr>
          <a:xfrm>
            <a:off x="7164288" y="5733256"/>
            <a:ext cx="1797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p. 189–195</a:t>
            </a:r>
          </a:p>
        </p:txBody>
      </p:sp>
      <p:sp>
        <p:nvSpPr>
          <p:cNvPr id="16" name="矩形 1">
            <a:extLst>
              <a:ext uri="{FF2B5EF4-FFF2-40B4-BE49-F238E27FC236}">
                <a16:creationId xmlns:a16="http://schemas.microsoft.com/office/drawing/2014/main" id="{58D0AFA3-602B-2ED5-3189-28896B6795D7}"/>
              </a:ext>
            </a:extLst>
          </p:cNvPr>
          <p:cNvSpPr/>
          <p:nvPr/>
        </p:nvSpPr>
        <p:spPr>
          <a:xfrm>
            <a:off x="836637" y="2016829"/>
            <a:ext cx="79986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ii</a:t>
            </a:r>
            <a: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Complete the free-body diagram of the bell below. </a:t>
            </a:r>
            <a:b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(3 mark)</a:t>
            </a:r>
            <a:b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在下面的空位完成按鈴的孤立物體圖。 </a:t>
            </a:r>
            <a: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kumimoji="0" lang="zh-HK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（</a:t>
            </a:r>
            <a: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kumimoji="0" lang="zh-HK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分）</a:t>
            </a:r>
            <a:endParaRPr kumimoji="0" lang="en-US" altLang="zh-HK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319F09B-433E-6718-D8F4-C2CF94C85DFA}"/>
              </a:ext>
            </a:extLst>
          </p:cNvPr>
          <p:cNvSpPr/>
          <p:nvPr/>
        </p:nvSpPr>
        <p:spPr>
          <a:xfrm>
            <a:off x="2865780" y="3284814"/>
            <a:ext cx="3940380" cy="28013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7B57B96-709C-ECFB-840D-0A467BB01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07" y="3783635"/>
            <a:ext cx="2528525" cy="1803700"/>
          </a:xfrm>
          <a:prstGeom prst="rect">
            <a:avLst/>
          </a:prstGeom>
        </p:spPr>
      </p:pic>
      <p:sp>
        <p:nvSpPr>
          <p:cNvPr id="13" name="矩形 1">
            <a:extLst>
              <a:ext uri="{FF2B5EF4-FFF2-40B4-BE49-F238E27FC236}">
                <a16:creationId xmlns:a16="http://schemas.microsoft.com/office/drawing/2014/main" id="{AE214E95-9BE0-B497-ABBF-9D6B4B76536C}"/>
              </a:ext>
            </a:extLst>
          </p:cNvPr>
          <p:cNvSpPr/>
          <p:nvPr/>
        </p:nvSpPr>
        <p:spPr>
          <a:xfrm>
            <a:off x="3371745" y="3414693"/>
            <a:ext cx="292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K" altLang="zh-H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pressing force </a:t>
            </a:r>
            <a:r>
              <a:rPr lang="zh-HK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按鍵的力</a:t>
            </a:r>
            <a:endParaRPr lang="en-HK" altLang="zh-HK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96CFA4B2-1FAC-CE8D-F8F0-80E4001BA287}"/>
              </a:ext>
            </a:extLst>
          </p:cNvPr>
          <p:cNvCxnSpPr>
            <a:cxnSpLocks/>
          </p:cNvCxnSpPr>
          <p:nvPr/>
        </p:nvCxnSpPr>
        <p:spPr>
          <a:xfrm>
            <a:off x="4838821" y="3888290"/>
            <a:ext cx="0" cy="462638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triangle" w="med" len="med"/>
          </a:ln>
          <a:effectLst>
            <a:glow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id="{453B84C6-4779-ABE5-F4A8-EBE965C1BB91}"/>
              </a:ext>
            </a:extLst>
          </p:cNvPr>
          <p:cNvCxnSpPr>
            <a:cxnSpLocks/>
          </p:cNvCxnSpPr>
          <p:nvPr/>
        </p:nvCxnSpPr>
        <p:spPr>
          <a:xfrm flipV="1">
            <a:off x="4746105" y="4239874"/>
            <a:ext cx="0" cy="1223404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triangle" w="med" len="med"/>
          </a:ln>
          <a:effectLst>
            <a:glow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1">
            <a:extLst>
              <a:ext uri="{FF2B5EF4-FFF2-40B4-BE49-F238E27FC236}">
                <a16:creationId xmlns:a16="http://schemas.microsoft.com/office/drawing/2014/main" id="{76DE65DF-55A7-45EF-1AED-890EEA254BFD}"/>
              </a:ext>
            </a:extLst>
          </p:cNvPr>
          <p:cNvSpPr/>
          <p:nvPr/>
        </p:nvSpPr>
        <p:spPr>
          <a:xfrm>
            <a:off x="2781312" y="4677429"/>
            <a:ext cx="2040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HK" altLang="zh-H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force</a:t>
            </a:r>
            <a:br>
              <a:rPr lang="en-HK" altLang="zh-H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支撐力</a:t>
            </a:r>
            <a:endParaRPr lang="en-HK" altLang="zh-HK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4">
            <a:extLst>
              <a:ext uri="{FF2B5EF4-FFF2-40B4-BE49-F238E27FC236}">
                <a16:creationId xmlns:a16="http://schemas.microsoft.com/office/drawing/2014/main" id="{BB875BE8-F858-FC9D-FB14-29A7A770E56B}"/>
              </a:ext>
            </a:extLst>
          </p:cNvPr>
          <p:cNvCxnSpPr>
            <a:cxnSpLocks/>
          </p:cNvCxnSpPr>
          <p:nvPr/>
        </p:nvCxnSpPr>
        <p:spPr>
          <a:xfrm>
            <a:off x="4838821" y="4884671"/>
            <a:ext cx="0" cy="786712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triangle" w="med" len="med"/>
          </a:ln>
          <a:effectLst>
            <a:glow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矩形 1">
            <a:extLst>
              <a:ext uri="{FF2B5EF4-FFF2-40B4-BE49-F238E27FC236}">
                <a16:creationId xmlns:a16="http://schemas.microsoft.com/office/drawing/2014/main" id="{6BCD2980-D297-67B7-D1C9-A8F89A511182}"/>
              </a:ext>
            </a:extLst>
          </p:cNvPr>
          <p:cNvSpPr/>
          <p:nvPr/>
        </p:nvSpPr>
        <p:spPr>
          <a:xfrm>
            <a:off x="4307933" y="5587335"/>
            <a:ext cx="2498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 of gravity </a:t>
            </a:r>
            <a:r>
              <a:rPr lang="zh-HK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重力</a:t>
            </a:r>
            <a:endParaRPr lang="en-HK" altLang="zh-HK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BB26B10A-C8AE-996C-E087-FC85998B05D3}"/>
              </a:ext>
            </a:extLst>
          </p:cNvPr>
          <p:cNvSpPr/>
          <p:nvPr/>
        </p:nvSpPr>
        <p:spPr>
          <a:xfrm>
            <a:off x="6851108" y="4015710"/>
            <a:ext cx="22086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arrows</a:t>
            </a:r>
            <a:br>
              <a:rPr lang="en-HK" altLang="zh-H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K" altLang="zh-H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× 3)</a:t>
            </a:r>
            <a:br>
              <a:rPr lang="en-HK" altLang="zh-H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箭號正確</a:t>
            </a:r>
            <a:endParaRPr lang="en-US" altLang="zh-HK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H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× 3)</a:t>
            </a:r>
            <a:endParaRPr lang="en-HK" altLang="zh-HK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">
            <a:extLst>
              <a:ext uri="{FF2B5EF4-FFF2-40B4-BE49-F238E27FC236}">
                <a16:creationId xmlns:a16="http://schemas.microsoft.com/office/drawing/2014/main" id="{CFFE8008-72BC-CB22-FC42-7479264BCA2D}"/>
              </a:ext>
            </a:extLst>
          </p:cNvPr>
          <p:cNvSpPr/>
          <p:nvPr/>
        </p:nvSpPr>
        <p:spPr>
          <a:xfrm>
            <a:off x="107502" y="1125494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endParaRPr kumimoji="0" lang="zh-HK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7" name="矩形 1">
            <a:extLst>
              <a:ext uri="{FF2B5EF4-FFF2-40B4-BE49-F238E27FC236}">
                <a16:creationId xmlns:a16="http://schemas.microsoft.com/office/drawing/2014/main" id="{2E4DB993-D0FB-3A8F-1083-D98482E7C031}"/>
              </a:ext>
            </a:extLst>
          </p:cNvPr>
          <p:cNvSpPr/>
          <p:nvPr/>
        </p:nvSpPr>
        <p:spPr>
          <a:xfrm>
            <a:off x="457200" y="1125494"/>
            <a:ext cx="8579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b</a:t>
            </a:r>
            <a:r>
              <a:rPr kumimoji="0" lang="en-US" altLang="zh-H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 supporting force is 5.6 N and the force of gravity is 4 N.</a:t>
            </a:r>
            <a:b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假設支撐力是 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5.6 N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，而重力是 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 N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。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9539DC67-3865-2E42-38F7-286EDF29E1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905"/>
            <a:ext cx="5256466" cy="698276"/>
          </a:xfrm>
          <a:prstGeom prst="rect">
            <a:avLst/>
          </a:prstGeom>
        </p:spPr>
      </p:pic>
      <p:sp>
        <p:nvSpPr>
          <p:cNvPr id="29" name="矩形 12">
            <a:extLst>
              <a:ext uri="{FF2B5EF4-FFF2-40B4-BE49-F238E27FC236}">
                <a16:creationId xmlns:a16="http://schemas.microsoft.com/office/drawing/2014/main" id="{5B210999-F940-BF5D-CD1B-008360768555}"/>
              </a:ext>
            </a:extLst>
          </p:cNvPr>
          <p:cNvSpPr/>
          <p:nvPr/>
        </p:nvSpPr>
        <p:spPr>
          <a:xfrm>
            <a:off x="5493644" y="250005"/>
            <a:ext cx="1382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B979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B4FDD052-6A2B-7B63-2214-81CB50B9D16A}"/>
              </a:ext>
            </a:extLst>
          </p:cNvPr>
          <p:cNvSpPr/>
          <p:nvPr/>
        </p:nvSpPr>
        <p:spPr>
          <a:xfrm>
            <a:off x="7524328" y="269448"/>
            <a:ext cx="1512168" cy="396005"/>
          </a:xfrm>
          <a:prstGeom prst="roundRect">
            <a:avLst/>
          </a:prstGeom>
          <a:solidFill>
            <a:srgbClr val="86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Level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Rectangle: Rounded Corners 10">
            <a:extLst>
              <a:ext uri="{FF2B5EF4-FFF2-40B4-BE49-F238E27FC236}">
                <a16:creationId xmlns:a16="http://schemas.microsoft.com/office/drawing/2014/main" id="{23084DF0-1197-22AD-0FAB-7E8019597FEB}"/>
              </a:ext>
            </a:extLst>
          </p:cNvPr>
          <p:cNvSpPr/>
          <p:nvPr/>
        </p:nvSpPr>
        <p:spPr>
          <a:xfrm>
            <a:off x="7524328" y="715132"/>
            <a:ext cx="1512168" cy="396005"/>
          </a:xfrm>
          <a:prstGeom prst="roundRect">
            <a:avLst/>
          </a:prstGeom>
          <a:solidFill>
            <a:srgbClr val="86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程度</a:t>
            </a: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9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4" grpId="0"/>
      <p:bldP spid="2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6">
            <a:extLst>
              <a:ext uri="{FF2B5EF4-FFF2-40B4-BE49-F238E27FC236}">
                <a16:creationId xmlns:a16="http://schemas.microsoft.com/office/drawing/2014/main" id="{FB74B843-8783-B23E-250A-26BF8BE85D7E}"/>
              </a:ext>
            </a:extLst>
          </p:cNvPr>
          <p:cNvSpPr txBox="1"/>
          <p:nvPr/>
        </p:nvSpPr>
        <p:spPr>
          <a:xfrm>
            <a:off x="7164288" y="5733256"/>
            <a:ext cx="17972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A5E4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p. 195</a:t>
            </a: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BF6F6895-66FD-EB8E-276B-4C97E8D26573}"/>
              </a:ext>
            </a:extLst>
          </p:cNvPr>
          <p:cNvSpPr/>
          <p:nvPr/>
        </p:nvSpPr>
        <p:spPr>
          <a:xfrm>
            <a:off x="107502" y="1125494"/>
            <a:ext cx="8712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5600" algn="r"/>
              </a:tabLst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Draw a force in the diagram below so that the wooden block can stay at rest.	</a:t>
            </a:r>
            <a:r>
              <a:rPr lang="en-US" altLang="zh-HK" sz="24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(2 marks)</a:t>
            </a:r>
            <a:br>
              <a:rPr lang="en-US" altLang="zh-HK" sz="24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</a:b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在下圖繪畫一道力，使木塊保持靜止狀態。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	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（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r>
              <a:rPr kumimoji="0" lang="zh-HK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分）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F32524B-DAD8-377A-EE3A-13E596510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54" y="2530325"/>
            <a:ext cx="5553491" cy="2309630"/>
          </a:xfrm>
          <a:prstGeom prst="rect">
            <a:avLst/>
          </a:prstGeom>
        </p:spPr>
      </p:pic>
      <p:sp>
        <p:nvSpPr>
          <p:cNvPr id="23" name="矩形 3">
            <a:extLst>
              <a:ext uri="{FF2B5EF4-FFF2-40B4-BE49-F238E27FC236}">
                <a16:creationId xmlns:a16="http://schemas.microsoft.com/office/drawing/2014/main" id="{3BD3D04A-74ED-FBA4-2A4A-6E23C7590892}"/>
              </a:ext>
            </a:extLst>
          </p:cNvPr>
          <p:cNvSpPr/>
          <p:nvPr/>
        </p:nvSpPr>
        <p:spPr>
          <a:xfrm>
            <a:off x="890357" y="3501008"/>
            <a:ext cx="938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15 N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3">
            <a:extLst>
              <a:ext uri="{FF2B5EF4-FFF2-40B4-BE49-F238E27FC236}">
                <a16:creationId xmlns:a16="http://schemas.microsoft.com/office/drawing/2014/main" id="{372B954F-0687-B37C-F32E-221C352A4290}"/>
              </a:ext>
            </a:extLst>
          </p:cNvPr>
          <p:cNvSpPr/>
          <p:nvPr/>
        </p:nvSpPr>
        <p:spPr>
          <a:xfrm>
            <a:off x="7213099" y="3501008"/>
            <a:ext cx="938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8 N</a:t>
            </a:r>
            <a:endParaRPr lang="en-HK" altLang="zh-H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4F85AD2B-A464-7B43-88C9-F670FD0AA35B}"/>
              </a:ext>
            </a:extLst>
          </p:cNvPr>
          <p:cNvGrpSpPr/>
          <p:nvPr/>
        </p:nvGrpSpPr>
        <p:grpSpPr>
          <a:xfrm>
            <a:off x="6444208" y="4024228"/>
            <a:ext cx="1586422" cy="523220"/>
            <a:chOff x="6444208" y="4024228"/>
            <a:chExt cx="1586422" cy="523220"/>
          </a:xfrm>
        </p:grpSpPr>
        <p:sp>
          <p:nvSpPr>
            <p:cNvPr id="28" name="矩形 3">
              <a:extLst>
                <a:ext uri="{FF2B5EF4-FFF2-40B4-BE49-F238E27FC236}">
                  <a16:creationId xmlns:a16="http://schemas.microsoft.com/office/drawing/2014/main" id="{38C4959C-BC66-8AE3-9206-0676EE12E7A2}"/>
                </a:ext>
              </a:extLst>
            </p:cNvPr>
            <p:cNvSpPr/>
            <p:nvPr/>
          </p:nvSpPr>
          <p:spPr>
            <a:xfrm>
              <a:off x="7092280" y="4024228"/>
              <a:ext cx="9383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N</a:t>
              </a:r>
              <a:endParaRPr lang="en-HK" altLang="zh-HK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Straight Connector 4">
              <a:extLst>
                <a:ext uri="{FF2B5EF4-FFF2-40B4-BE49-F238E27FC236}">
                  <a16:creationId xmlns:a16="http://schemas.microsoft.com/office/drawing/2014/main" id="{56A2E25B-CC33-9E88-347D-B0CD5677A4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4208" y="4293096"/>
              <a:ext cx="648072" cy="0"/>
            </a:xfrm>
            <a:prstGeom prst="line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lg" len="lg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矩形 1">
            <a:extLst>
              <a:ext uri="{FF2B5EF4-FFF2-40B4-BE49-F238E27FC236}">
                <a16:creationId xmlns:a16="http://schemas.microsoft.com/office/drawing/2014/main" id="{21F99040-7DA1-5D1D-B798-9ABD9B19D051}"/>
              </a:ext>
            </a:extLst>
          </p:cNvPr>
          <p:cNvSpPr/>
          <p:nvPr/>
        </p:nvSpPr>
        <p:spPr>
          <a:xfrm>
            <a:off x="3213386" y="4797152"/>
            <a:ext cx="32308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direction (1)</a:t>
            </a:r>
          </a:p>
          <a:p>
            <a:r>
              <a:rPr lang="en-HK" altLang="zh-H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size (1)</a:t>
            </a:r>
          </a:p>
          <a:p>
            <a:r>
              <a:rPr lang="zh-HK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方向正確 </a:t>
            </a:r>
            <a:r>
              <a:rPr lang="en-US" altLang="zh-H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  <a:p>
            <a:r>
              <a:rPr lang="zh-HK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大小正確 </a:t>
            </a:r>
            <a:r>
              <a:rPr lang="en-US" altLang="zh-HK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HK" altLang="zh-HK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12922130-D7DE-1F69-6FF5-A6646193DF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905"/>
            <a:ext cx="5256466" cy="698276"/>
          </a:xfrm>
          <a:prstGeom prst="rect">
            <a:avLst/>
          </a:prstGeom>
        </p:spPr>
      </p:pic>
      <p:sp>
        <p:nvSpPr>
          <p:cNvPr id="16" name="矩形 12">
            <a:extLst>
              <a:ext uri="{FF2B5EF4-FFF2-40B4-BE49-F238E27FC236}">
                <a16:creationId xmlns:a16="http://schemas.microsoft.com/office/drawing/2014/main" id="{A960BD73-FB39-74AD-211A-00404DE2DF3D}"/>
              </a:ext>
            </a:extLst>
          </p:cNvPr>
          <p:cNvSpPr/>
          <p:nvPr/>
        </p:nvSpPr>
        <p:spPr>
          <a:xfrm>
            <a:off x="5493644" y="250005"/>
            <a:ext cx="1382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HK" sz="3600" b="1" dirty="0">
                <a:solidFill>
                  <a:srgbClr val="B979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0EC6A462-1862-3437-E620-9B62A9C9832C}"/>
              </a:ext>
            </a:extLst>
          </p:cNvPr>
          <p:cNvSpPr/>
          <p:nvPr/>
        </p:nvSpPr>
        <p:spPr>
          <a:xfrm>
            <a:off x="7524328" y="269448"/>
            <a:ext cx="1512168" cy="396005"/>
          </a:xfrm>
          <a:prstGeom prst="roundRect">
            <a:avLst/>
          </a:prstGeom>
          <a:solidFill>
            <a:srgbClr val="86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Level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Rectangle: Rounded Corners 10">
            <a:extLst>
              <a:ext uri="{FF2B5EF4-FFF2-40B4-BE49-F238E27FC236}">
                <a16:creationId xmlns:a16="http://schemas.microsoft.com/office/drawing/2014/main" id="{94F978E3-1E79-4913-B483-5342334CDA9E}"/>
              </a:ext>
            </a:extLst>
          </p:cNvPr>
          <p:cNvSpPr/>
          <p:nvPr/>
        </p:nvSpPr>
        <p:spPr>
          <a:xfrm>
            <a:off x="7524328" y="715132"/>
            <a:ext cx="1512168" cy="396005"/>
          </a:xfrm>
          <a:prstGeom prst="roundRect">
            <a:avLst/>
          </a:prstGeom>
          <a:solidFill>
            <a:srgbClr val="86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程度</a:t>
            </a:r>
            <a:r>
              <a:rPr kumimoji="0" lang="en-US" altLang="zh-H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21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7815939-7B4B-A125-8402-1329637442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36" y="2371557"/>
            <a:ext cx="6651528" cy="3026621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985D7DC7-A975-041F-5162-D526B8E76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22117" r="62445" b="40388"/>
          <a:stretch>
            <a:fillRect/>
          </a:stretch>
        </p:blipFill>
        <p:spPr>
          <a:xfrm>
            <a:off x="2987824" y="2636912"/>
            <a:ext cx="2033536" cy="2033536"/>
          </a:xfrm>
          <a:custGeom>
            <a:avLst/>
            <a:gdLst>
              <a:gd name="connsiteX0" fmla="*/ 1016768 w 2033536"/>
              <a:gd name="connsiteY0" fmla="*/ 0 h 2033536"/>
              <a:gd name="connsiteX1" fmla="*/ 2033536 w 2033536"/>
              <a:gd name="connsiteY1" fmla="*/ 1016768 h 2033536"/>
              <a:gd name="connsiteX2" fmla="*/ 1016768 w 2033536"/>
              <a:gd name="connsiteY2" fmla="*/ 2033536 h 2033536"/>
              <a:gd name="connsiteX3" fmla="*/ 0 w 2033536"/>
              <a:gd name="connsiteY3" fmla="*/ 1016768 h 2033536"/>
              <a:gd name="connsiteX4" fmla="*/ 1016768 w 2033536"/>
              <a:gd name="connsiteY4" fmla="*/ 0 h 20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536" h="2033536">
                <a:moveTo>
                  <a:pt x="1016768" y="0"/>
                </a:moveTo>
                <a:cubicBezTo>
                  <a:pt x="1578313" y="0"/>
                  <a:pt x="2033536" y="455223"/>
                  <a:pt x="2033536" y="1016768"/>
                </a:cubicBezTo>
                <a:cubicBezTo>
                  <a:pt x="2033536" y="1578313"/>
                  <a:pt x="1578313" y="2033536"/>
                  <a:pt x="1016768" y="2033536"/>
                </a:cubicBezTo>
                <a:cubicBezTo>
                  <a:pt x="455223" y="2033536"/>
                  <a:pt x="0" y="1578313"/>
                  <a:pt x="0" y="1016768"/>
                </a:cubicBezTo>
                <a:cubicBezTo>
                  <a:pt x="0" y="455223"/>
                  <a:pt x="455223" y="0"/>
                  <a:pt x="1016768" y="0"/>
                </a:cubicBezTo>
                <a:close/>
              </a:path>
            </a:pathLst>
          </a:custGeom>
          <a:ln w="50800">
            <a:solidFill>
              <a:srgbClr val="58B7C8"/>
            </a:solidFill>
          </a:ln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EF1BA0C2-53E6-4C76-C421-B97740543FF3}"/>
              </a:ext>
            </a:extLst>
          </p:cNvPr>
          <p:cNvGrpSpPr/>
          <p:nvPr/>
        </p:nvGrpSpPr>
        <p:grpSpPr>
          <a:xfrm>
            <a:off x="2979168" y="3212976"/>
            <a:ext cx="2033535" cy="1462488"/>
            <a:chOff x="2979168" y="3212976"/>
            <a:chExt cx="2033535" cy="1462488"/>
          </a:xfrm>
        </p:grpSpPr>
        <p:cxnSp>
          <p:nvCxnSpPr>
            <p:cNvPr id="26" name="Straight Connector 4">
              <a:extLst>
                <a:ext uri="{FF2B5EF4-FFF2-40B4-BE49-F238E27FC236}">
                  <a16:creationId xmlns:a16="http://schemas.microsoft.com/office/drawing/2014/main" id="{213A5EF7-4BF8-5B92-3140-2746DF3AC589}"/>
                </a:ext>
              </a:extLst>
            </p:cNvPr>
            <p:cNvCxnSpPr>
              <a:cxnSpLocks/>
            </p:cNvCxnSpPr>
            <p:nvPr/>
          </p:nvCxnSpPr>
          <p:spPr>
            <a:xfrm>
              <a:off x="3995936" y="3212976"/>
              <a:ext cx="0" cy="720080"/>
            </a:xfrm>
            <a:prstGeom prst="line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 rad="127000"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矩形 3">
              <a:extLst>
                <a:ext uri="{FF2B5EF4-FFF2-40B4-BE49-F238E27FC236}">
                  <a16:creationId xmlns:a16="http://schemas.microsoft.com/office/drawing/2014/main" id="{1889F1E3-721A-EA2A-3DC4-4181D5B979B7}"/>
                </a:ext>
              </a:extLst>
            </p:cNvPr>
            <p:cNvSpPr/>
            <p:nvPr/>
          </p:nvSpPr>
          <p:spPr>
            <a:xfrm>
              <a:off x="2979168" y="3967578"/>
              <a:ext cx="203353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force of gravity</a:t>
              </a:r>
              <a:r>
                <a:rPr lang="zh-HK" altLang="en-US" sz="2000" dirty="0">
                  <a:effectLst>
                    <a:glow rad="1270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重力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0B96B336-881D-F917-1BDD-31E65D61AD8D}"/>
              </a:ext>
            </a:extLst>
          </p:cNvPr>
          <p:cNvSpPr/>
          <p:nvPr/>
        </p:nvSpPr>
        <p:spPr>
          <a:xfrm>
            <a:off x="108001" y="259200"/>
            <a:ext cx="885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720000">
              <a:tabLst>
                <a:tab pos="714375" algn="l"/>
              </a:tabLst>
            </a:pPr>
            <a:r>
              <a:rPr lang="en-US" altLang="zh-HK" sz="3200" b="1" dirty="0">
                <a:solidFill>
                  <a:srgbClr val="514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	Types of forces </a:t>
            </a:r>
            <a:r>
              <a:rPr lang="zh-HK" altLang="en-US" sz="3200" b="1" dirty="0">
                <a:solidFill>
                  <a:srgbClr val="514FA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力的種類</a:t>
            </a:r>
            <a:endParaRPr lang="en-US" altLang="zh-HK" sz="3200" b="1" dirty="0">
              <a:solidFill>
                <a:srgbClr val="514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7FDA3503-31E6-3221-056B-0CCB8F5853E0}"/>
              </a:ext>
            </a:extLst>
          </p:cNvPr>
          <p:cNvSpPr/>
          <p:nvPr/>
        </p:nvSpPr>
        <p:spPr>
          <a:xfrm>
            <a:off x="108000" y="1124744"/>
            <a:ext cx="8922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b="1" dirty="0">
                <a:solidFill>
                  <a:srgbClr val="58B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Non-contact forces </a:t>
            </a:r>
            <a:r>
              <a:rPr lang="zh-HK" altLang="en-HK" sz="2800" b="1" dirty="0">
                <a:solidFill>
                  <a:srgbClr val="58B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非</a:t>
            </a:r>
            <a:r>
              <a:rPr lang="zh-HK" altLang="en-US" sz="2800" b="1" dirty="0">
                <a:solidFill>
                  <a:srgbClr val="58B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接觸力</a:t>
            </a:r>
            <a:r>
              <a:rPr lang="en-US" altLang="zh-HK" sz="2800" b="1" dirty="0">
                <a:solidFill>
                  <a:srgbClr val="58B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HK" altLang="zh-HK" sz="2800" b="1" dirty="0">
                <a:solidFill>
                  <a:srgbClr val="58B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1384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">
            <a:extLst>
              <a:ext uri="{FF2B5EF4-FFF2-40B4-BE49-F238E27FC236}">
                <a16:creationId xmlns:a16="http://schemas.microsoft.com/office/drawing/2014/main" id="{D8C82B1D-DE2E-A8D8-FF8F-7FF0874747AE}"/>
              </a:ext>
            </a:extLst>
          </p:cNvPr>
          <p:cNvSpPr/>
          <p:nvPr/>
        </p:nvSpPr>
        <p:spPr>
          <a:xfrm>
            <a:off x="108000" y="3071995"/>
            <a:ext cx="8850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  <a:t>To experience non-contact forces</a:t>
            </a:r>
            <a:br>
              <a:rPr lang="en-HK" altLang="zh-H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TW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感受非接觸力</a:t>
            </a:r>
            <a:endParaRPr lang="zh-HK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8303B13-DF21-7116-4457-22B02EF35A9B}"/>
              </a:ext>
            </a:extLst>
          </p:cNvPr>
          <p:cNvSpPr/>
          <p:nvPr/>
        </p:nvSpPr>
        <p:spPr>
          <a:xfrm>
            <a:off x="4370896" y="393630"/>
            <a:ext cx="1425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600" b="1" dirty="0">
                <a:solidFill>
                  <a:srgbClr val="5F9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</a:t>
            </a:r>
            <a:endParaRPr lang="en-US" altLang="zh-HK" sz="3600" b="1" dirty="0">
              <a:solidFill>
                <a:srgbClr val="5F95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036EE828-F737-CE99-028A-39A1B0E10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" y="158510"/>
            <a:ext cx="4181342" cy="961515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id="{EC6D2A58-D8CC-02E7-57C1-0F814E706F9D}"/>
              </a:ext>
            </a:extLst>
          </p:cNvPr>
          <p:cNvSpPr txBox="1"/>
          <p:nvPr/>
        </p:nvSpPr>
        <p:spPr>
          <a:xfrm>
            <a:off x="7240044" y="766976"/>
            <a:ext cx="1076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en-HK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0">
            <a:hlinkClick r:id="rId4"/>
            <a:extLst>
              <a:ext uri="{FF2B5EF4-FFF2-40B4-BE49-F238E27FC236}">
                <a16:creationId xmlns:a16="http://schemas.microsoft.com/office/drawing/2014/main" id="{87D7429A-62F9-83E7-C36A-675182EDD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740" y="219275"/>
            <a:ext cx="579034" cy="562277"/>
          </a:xfrm>
          <a:prstGeom prst="rect">
            <a:avLst/>
          </a:prstGeom>
        </p:spPr>
      </p:pic>
      <p:pic>
        <p:nvPicPr>
          <p:cNvPr id="19" name="Picture 12">
            <a:hlinkClick r:id="rId6"/>
            <a:extLst>
              <a:ext uri="{FF2B5EF4-FFF2-40B4-BE49-F238E27FC236}">
                <a16:creationId xmlns:a16="http://schemas.microsoft.com/office/drawing/2014/main" id="{AAB6B8E2-48C1-E062-4B52-60FBE89CE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8875" y="219275"/>
            <a:ext cx="579034" cy="562277"/>
          </a:xfrm>
          <a:prstGeom prst="rect">
            <a:avLst/>
          </a:prstGeom>
        </p:spPr>
      </p:pic>
      <p:sp>
        <p:nvSpPr>
          <p:cNvPr id="20" name="TextBox 13">
            <a:extLst>
              <a:ext uri="{FF2B5EF4-FFF2-40B4-BE49-F238E27FC236}">
                <a16:creationId xmlns:a16="http://schemas.microsoft.com/office/drawing/2014/main" id="{0DDE4818-6C08-9437-7B12-D33B1B7C22C6}"/>
              </a:ext>
            </a:extLst>
          </p:cNvPr>
          <p:cNvSpPr txBox="1"/>
          <p:nvPr/>
        </p:nvSpPr>
        <p:spPr>
          <a:xfrm>
            <a:off x="8069423" y="772992"/>
            <a:ext cx="107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影片</a:t>
            </a:r>
          </a:p>
        </p:txBody>
      </p:sp>
      <p:sp>
        <p:nvSpPr>
          <p:cNvPr id="21" name="矩形 12">
            <a:extLst>
              <a:ext uri="{FF2B5EF4-FFF2-40B4-BE49-F238E27FC236}">
                <a16:creationId xmlns:a16="http://schemas.microsoft.com/office/drawing/2014/main" id="{ACDBD371-BC95-0868-07B4-0A205DC6D3E7}"/>
              </a:ext>
            </a:extLst>
          </p:cNvPr>
          <p:cNvSpPr/>
          <p:nvPr/>
        </p:nvSpPr>
        <p:spPr>
          <a:xfrm>
            <a:off x="112020" y="1156392"/>
            <a:ext cx="8564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4375" algn="l"/>
              </a:tabLst>
            </a:pPr>
            <a:r>
              <a:rPr lang="en-US" altLang="zh-TW" sz="3200" b="1" dirty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Experiencing non-contact forces</a:t>
            </a:r>
            <a:br>
              <a:rPr lang="en-US" altLang="zh-TW" sz="3200" b="1" dirty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3200" b="1" dirty="0">
                <a:solidFill>
                  <a:srgbClr val="007DC5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感受非接觸力</a:t>
            </a:r>
            <a:endParaRPr lang="en-US" altLang="zh-HK" sz="3200" b="1" dirty="0">
              <a:solidFill>
                <a:srgbClr val="007DC5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矩形 14">
            <a:extLst>
              <a:ext uri="{FF2B5EF4-FFF2-40B4-BE49-F238E27FC236}">
                <a16:creationId xmlns:a16="http://schemas.microsoft.com/office/drawing/2014/main" id="{6B6BFBAD-CA6A-F744-B7C4-C76C9ADE9B43}"/>
              </a:ext>
            </a:extLst>
          </p:cNvPr>
          <p:cNvSpPr/>
          <p:nvPr/>
        </p:nvSpPr>
        <p:spPr>
          <a:xfrm>
            <a:off x="107504" y="2309233"/>
            <a:ext cx="8564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HK" altLang="zh-TW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目的</a:t>
            </a:r>
            <a:endParaRPr lang="zh-HK" alt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85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5388</Words>
  <Application>Microsoft Office PowerPoint</Application>
  <PresentationFormat>On-screen Show (4:3)</PresentationFormat>
  <Paragraphs>506</Paragraphs>
  <Slides>76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SimHei</vt:lpstr>
      <vt:lpstr>標準系統字體</vt:lpstr>
      <vt:lpstr>Arial</vt:lpstr>
      <vt:lpstr>Arial Black</vt:lpstr>
      <vt:lpstr>Calibri</vt:lpstr>
      <vt:lpstr>Wingdings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2018-02-06T10:32:05Z</dcterms:created>
  <dcterms:modified xsi:type="dcterms:W3CDTF">2023-10-11T01:24:40Z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2022-07-05T11:45:25Z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a207a354-bd77-42d2-8019-00004488ef29</vt:lpwstr>
  </property>
  <property fmtid="{D5CDD505-2E9C-101B-9397-08002B2CF9AE}" pid="8" name="MSIP_Label_be5cb09a-2992-49d6-8ac9-5f63e7b1ad2f_ContentBits">
    <vt:lpwstr>0</vt:lpwstr>
  </property>
</Properties>
</file>